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9" r:id="rId7"/>
    <p:sldId id="261" r:id="rId8"/>
    <p:sldId id="262" r:id="rId9"/>
    <p:sldId id="263" r:id="rId10"/>
    <p:sldId id="264" r:id="rId11"/>
    <p:sldId id="265" r:id="rId12"/>
    <p:sldId id="266" r:id="rId13"/>
    <p:sldId id="267" r:id="rId14"/>
    <p:sldId id="270" r:id="rId15"/>
    <p:sldId id="272" r:id="rId16"/>
    <p:sldId id="271" r:id="rId17"/>
    <p:sldId id="273" r:id="rId18"/>
    <p:sldId id="274" r:id="rId19"/>
    <p:sldId id="276" r:id="rId20"/>
    <p:sldId id="275"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88D09E-BE9A-417B-93F8-7423256BF293}">
          <p14:sldIdLst>
            <p14:sldId id="256"/>
            <p14:sldId id="257"/>
            <p14:sldId id="258"/>
            <p14:sldId id="259"/>
            <p14:sldId id="260"/>
            <p14:sldId id="269"/>
            <p14:sldId id="261"/>
            <p14:sldId id="262"/>
            <p14:sldId id="263"/>
            <p14:sldId id="264"/>
            <p14:sldId id="265"/>
            <p14:sldId id="266"/>
            <p14:sldId id="267"/>
            <p14:sldId id="270"/>
            <p14:sldId id="272"/>
            <p14:sldId id="271"/>
            <p14:sldId id="273"/>
            <p14:sldId id="274"/>
            <p14:sldId id="276"/>
            <p14:sldId id="275"/>
            <p14:sldId id="277"/>
            <p14:sldId id="278"/>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93D2-9975-42AC-A9E5-487CEB5274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CDC8C2D-7ECB-4A68-9C66-8B748EF327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4F0D66-7221-4A3F-89AE-8F5EB844E28E}"/>
              </a:ext>
            </a:extLst>
          </p:cNvPr>
          <p:cNvSpPr>
            <a:spLocks noGrp="1"/>
          </p:cNvSpPr>
          <p:nvPr>
            <p:ph type="dt" sz="half" idx="10"/>
          </p:nvPr>
        </p:nvSpPr>
        <p:spPr/>
        <p:txBody>
          <a:bodyPr/>
          <a:lstStyle/>
          <a:p>
            <a:fld id="{18F4D05C-44DD-45E4-938D-2CFA4DEF2A45}" type="datetimeFigureOut">
              <a:rPr lang="en-IN" smtClean="0"/>
              <a:t>07-12-2020</a:t>
            </a:fld>
            <a:endParaRPr lang="en-IN"/>
          </a:p>
        </p:txBody>
      </p:sp>
      <p:sp>
        <p:nvSpPr>
          <p:cNvPr id="5" name="Footer Placeholder 4">
            <a:extLst>
              <a:ext uri="{FF2B5EF4-FFF2-40B4-BE49-F238E27FC236}">
                <a16:creationId xmlns:a16="http://schemas.microsoft.com/office/drawing/2014/main" id="{A656567E-121B-474A-9302-48F4E9DB43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270907-9569-4E5C-B109-76CCA5C1BA74}"/>
              </a:ext>
            </a:extLst>
          </p:cNvPr>
          <p:cNvSpPr>
            <a:spLocks noGrp="1"/>
          </p:cNvSpPr>
          <p:nvPr>
            <p:ph type="sldNum" sz="quarter" idx="12"/>
          </p:nvPr>
        </p:nvSpPr>
        <p:spPr/>
        <p:txBody>
          <a:bodyPr/>
          <a:lstStyle/>
          <a:p>
            <a:fld id="{1AC8C8CD-861A-402F-82F1-4FB36DBB9103}" type="slidenum">
              <a:rPr lang="en-IN" smtClean="0"/>
              <a:t>‹#›</a:t>
            </a:fld>
            <a:endParaRPr lang="en-IN"/>
          </a:p>
        </p:txBody>
      </p:sp>
    </p:spTree>
    <p:extLst>
      <p:ext uri="{BB962C8B-B14F-4D97-AF65-F5344CB8AC3E}">
        <p14:creationId xmlns:p14="http://schemas.microsoft.com/office/powerpoint/2010/main" val="2952196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ADB6-704D-4BF1-8915-DD68B64A3F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90B587-3C97-4955-AC20-767EFC3219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D2E0F5-1C40-43FD-BB11-D00B452445DF}"/>
              </a:ext>
            </a:extLst>
          </p:cNvPr>
          <p:cNvSpPr>
            <a:spLocks noGrp="1"/>
          </p:cNvSpPr>
          <p:nvPr>
            <p:ph type="dt" sz="half" idx="10"/>
          </p:nvPr>
        </p:nvSpPr>
        <p:spPr/>
        <p:txBody>
          <a:bodyPr/>
          <a:lstStyle/>
          <a:p>
            <a:fld id="{18F4D05C-44DD-45E4-938D-2CFA4DEF2A45}" type="datetimeFigureOut">
              <a:rPr lang="en-IN" smtClean="0"/>
              <a:t>07-12-2020</a:t>
            </a:fld>
            <a:endParaRPr lang="en-IN"/>
          </a:p>
        </p:txBody>
      </p:sp>
      <p:sp>
        <p:nvSpPr>
          <p:cNvPr id="5" name="Footer Placeholder 4">
            <a:extLst>
              <a:ext uri="{FF2B5EF4-FFF2-40B4-BE49-F238E27FC236}">
                <a16:creationId xmlns:a16="http://schemas.microsoft.com/office/drawing/2014/main" id="{1A63A2F0-1BE0-4951-848C-3C67905EEA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375979-C3AB-4CB8-A7B1-FE1015918596}"/>
              </a:ext>
            </a:extLst>
          </p:cNvPr>
          <p:cNvSpPr>
            <a:spLocks noGrp="1"/>
          </p:cNvSpPr>
          <p:nvPr>
            <p:ph type="sldNum" sz="quarter" idx="12"/>
          </p:nvPr>
        </p:nvSpPr>
        <p:spPr/>
        <p:txBody>
          <a:bodyPr/>
          <a:lstStyle/>
          <a:p>
            <a:fld id="{1AC8C8CD-861A-402F-82F1-4FB36DBB9103}" type="slidenum">
              <a:rPr lang="en-IN" smtClean="0"/>
              <a:t>‹#›</a:t>
            </a:fld>
            <a:endParaRPr lang="en-IN"/>
          </a:p>
        </p:txBody>
      </p:sp>
    </p:spTree>
    <p:extLst>
      <p:ext uri="{BB962C8B-B14F-4D97-AF65-F5344CB8AC3E}">
        <p14:creationId xmlns:p14="http://schemas.microsoft.com/office/powerpoint/2010/main" val="1138123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76DDD9-05D3-4D9D-A1A8-8381E63351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084714-999E-47B4-BD54-8A1F160731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1F5C39-754F-44A8-98BA-BB85D544DD44}"/>
              </a:ext>
            </a:extLst>
          </p:cNvPr>
          <p:cNvSpPr>
            <a:spLocks noGrp="1"/>
          </p:cNvSpPr>
          <p:nvPr>
            <p:ph type="dt" sz="half" idx="10"/>
          </p:nvPr>
        </p:nvSpPr>
        <p:spPr/>
        <p:txBody>
          <a:bodyPr/>
          <a:lstStyle/>
          <a:p>
            <a:fld id="{18F4D05C-44DD-45E4-938D-2CFA4DEF2A45}" type="datetimeFigureOut">
              <a:rPr lang="en-IN" smtClean="0"/>
              <a:t>07-12-2020</a:t>
            </a:fld>
            <a:endParaRPr lang="en-IN"/>
          </a:p>
        </p:txBody>
      </p:sp>
      <p:sp>
        <p:nvSpPr>
          <p:cNvPr id="5" name="Footer Placeholder 4">
            <a:extLst>
              <a:ext uri="{FF2B5EF4-FFF2-40B4-BE49-F238E27FC236}">
                <a16:creationId xmlns:a16="http://schemas.microsoft.com/office/drawing/2014/main" id="{47507102-8DC0-4665-8AF2-B3F5C2639C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0680F6-2EE3-4683-8CC7-3C847688FC6B}"/>
              </a:ext>
            </a:extLst>
          </p:cNvPr>
          <p:cNvSpPr>
            <a:spLocks noGrp="1"/>
          </p:cNvSpPr>
          <p:nvPr>
            <p:ph type="sldNum" sz="quarter" idx="12"/>
          </p:nvPr>
        </p:nvSpPr>
        <p:spPr/>
        <p:txBody>
          <a:bodyPr/>
          <a:lstStyle/>
          <a:p>
            <a:fld id="{1AC8C8CD-861A-402F-82F1-4FB36DBB9103}" type="slidenum">
              <a:rPr lang="en-IN" smtClean="0"/>
              <a:t>‹#›</a:t>
            </a:fld>
            <a:endParaRPr lang="en-IN"/>
          </a:p>
        </p:txBody>
      </p:sp>
    </p:spTree>
    <p:extLst>
      <p:ext uri="{BB962C8B-B14F-4D97-AF65-F5344CB8AC3E}">
        <p14:creationId xmlns:p14="http://schemas.microsoft.com/office/powerpoint/2010/main" val="236951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62FE-4CD5-4DC7-8030-A19A99FAC4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545D96-11AD-4BEE-BE04-9E19DED12C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7F5BA2-E5AD-4263-89F9-C2F0B642B6ED}"/>
              </a:ext>
            </a:extLst>
          </p:cNvPr>
          <p:cNvSpPr>
            <a:spLocks noGrp="1"/>
          </p:cNvSpPr>
          <p:nvPr>
            <p:ph type="dt" sz="half" idx="10"/>
          </p:nvPr>
        </p:nvSpPr>
        <p:spPr/>
        <p:txBody>
          <a:bodyPr/>
          <a:lstStyle/>
          <a:p>
            <a:fld id="{18F4D05C-44DD-45E4-938D-2CFA4DEF2A45}" type="datetimeFigureOut">
              <a:rPr lang="en-IN" smtClean="0"/>
              <a:t>07-12-2020</a:t>
            </a:fld>
            <a:endParaRPr lang="en-IN"/>
          </a:p>
        </p:txBody>
      </p:sp>
      <p:sp>
        <p:nvSpPr>
          <p:cNvPr id="5" name="Footer Placeholder 4">
            <a:extLst>
              <a:ext uri="{FF2B5EF4-FFF2-40B4-BE49-F238E27FC236}">
                <a16:creationId xmlns:a16="http://schemas.microsoft.com/office/drawing/2014/main" id="{61AD6CDD-E92F-43E5-894A-53A34C66B5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B29D34-EB85-4BDA-A8D5-6BD15681F13E}"/>
              </a:ext>
            </a:extLst>
          </p:cNvPr>
          <p:cNvSpPr>
            <a:spLocks noGrp="1"/>
          </p:cNvSpPr>
          <p:nvPr>
            <p:ph type="sldNum" sz="quarter" idx="12"/>
          </p:nvPr>
        </p:nvSpPr>
        <p:spPr/>
        <p:txBody>
          <a:bodyPr/>
          <a:lstStyle/>
          <a:p>
            <a:fld id="{1AC8C8CD-861A-402F-82F1-4FB36DBB9103}" type="slidenum">
              <a:rPr lang="en-IN" smtClean="0"/>
              <a:t>‹#›</a:t>
            </a:fld>
            <a:endParaRPr lang="en-IN"/>
          </a:p>
        </p:txBody>
      </p:sp>
    </p:spTree>
    <p:extLst>
      <p:ext uri="{BB962C8B-B14F-4D97-AF65-F5344CB8AC3E}">
        <p14:creationId xmlns:p14="http://schemas.microsoft.com/office/powerpoint/2010/main" val="1674574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EBF0-D827-4CCC-8EED-8213870AF2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87E34A-9455-4CFE-ACF8-1F58420B75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39A5A4-136E-4A84-9DFD-50522CDC6F20}"/>
              </a:ext>
            </a:extLst>
          </p:cNvPr>
          <p:cNvSpPr>
            <a:spLocks noGrp="1"/>
          </p:cNvSpPr>
          <p:nvPr>
            <p:ph type="dt" sz="half" idx="10"/>
          </p:nvPr>
        </p:nvSpPr>
        <p:spPr/>
        <p:txBody>
          <a:bodyPr/>
          <a:lstStyle/>
          <a:p>
            <a:fld id="{18F4D05C-44DD-45E4-938D-2CFA4DEF2A45}" type="datetimeFigureOut">
              <a:rPr lang="en-IN" smtClean="0"/>
              <a:t>07-12-2020</a:t>
            </a:fld>
            <a:endParaRPr lang="en-IN"/>
          </a:p>
        </p:txBody>
      </p:sp>
      <p:sp>
        <p:nvSpPr>
          <p:cNvPr id="5" name="Footer Placeholder 4">
            <a:extLst>
              <a:ext uri="{FF2B5EF4-FFF2-40B4-BE49-F238E27FC236}">
                <a16:creationId xmlns:a16="http://schemas.microsoft.com/office/drawing/2014/main" id="{578C652E-67E0-4DC3-8929-F49D04D85F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F129CD-694D-4623-A0B3-1D9DC8BA3BAE}"/>
              </a:ext>
            </a:extLst>
          </p:cNvPr>
          <p:cNvSpPr>
            <a:spLocks noGrp="1"/>
          </p:cNvSpPr>
          <p:nvPr>
            <p:ph type="sldNum" sz="quarter" idx="12"/>
          </p:nvPr>
        </p:nvSpPr>
        <p:spPr/>
        <p:txBody>
          <a:bodyPr/>
          <a:lstStyle/>
          <a:p>
            <a:fld id="{1AC8C8CD-861A-402F-82F1-4FB36DBB9103}" type="slidenum">
              <a:rPr lang="en-IN" smtClean="0"/>
              <a:t>‹#›</a:t>
            </a:fld>
            <a:endParaRPr lang="en-IN"/>
          </a:p>
        </p:txBody>
      </p:sp>
    </p:spTree>
    <p:extLst>
      <p:ext uri="{BB962C8B-B14F-4D97-AF65-F5344CB8AC3E}">
        <p14:creationId xmlns:p14="http://schemas.microsoft.com/office/powerpoint/2010/main" val="574391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E2A7B-BEC1-45A8-B03A-D159E5CAC9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06D7BA-1472-40D4-8C7B-7F6181BBEB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A1E51F9-39CD-4ADE-84FC-EFC0F420EA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7F0C0EB-AB94-46D2-9580-232EA4E2AE49}"/>
              </a:ext>
            </a:extLst>
          </p:cNvPr>
          <p:cNvSpPr>
            <a:spLocks noGrp="1"/>
          </p:cNvSpPr>
          <p:nvPr>
            <p:ph type="dt" sz="half" idx="10"/>
          </p:nvPr>
        </p:nvSpPr>
        <p:spPr/>
        <p:txBody>
          <a:bodyPr/>
          <a:lstStyle/>
          <a:p>
            <a:fld id="{18F4D05C-44DD-45E4-938D-2CFA4DEF2A45}" type="datetimeFigureOut">
              <a:rPr lang="en-IN" smtClean="0"/>
              <a:t>07-12-2020</a:t>
            </a:fld>
            <a:endParaRPr lang="en-IN"/>
          </a:p>
        </p:txBody>
      </p:sp>
      <p:sp>
        <p:nvSpPr>
          <p:cNvPr id="6" name="Footer Placeholder 5">
            <a:extLst>
              <a:ext uri="{FF2B5EF4-FFF2-40B4-BE49-F238E27FC236}">
                <a16:creationId xmlns:a16="http://schemas.microsoft.com/office/drawing/2014/main" id="{6EF1BBD7-519C-41F0-8FB9-2427630216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80898C-D5FE-4A4A-9A1F-84DEC315C1D7}"/>
              </a:ext>
            </a:extLst>
          </p:cNvPr>
          <p:cNvSpPr>
            <a:spLocks noGrp="1"/>
          </p:cNvSpPr>
          <p:nvPr>
            <p:ph type="sldNum" sz="quarter" idx="12"/>
          </p:nvPr>
        </p:nvSpPr>
        <p:spPr/>
        <p:txBody>
          <a:bodyPr/>
          <a:lstStyle/>
          <a:p>
            <a:fld id="{1AC8C8CD-861A-402F-82F1-4FB36DBB9103}" type="slidenum">
              <a:rPr lang="en-IN" smtClean="0"/>
              <a:t>‹#›</a:t>
            </a:fld>
            <a:endParaRPr lang="en-IN"/>
          </a:p>
        </p:txBody>
      </p:sp>
    </p:spTree>
    <p:extLst>
      <p:ext uri="{BB962C8B-B14F-4D97-AF65-F5344CB8AC3E}">
        <p14:creationId xmlns:p14="http://schemas.microsoft.com/office/powerpoint/2010/main" val="212888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3265-48EB-4568-8952-7B660DC22A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F0D90E-A92A-4D77-B91D-F48A63E828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01A4E2-74BA-4EE0-A9B4-19EFC6E147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4C3E43-C64A-40ED-A5C6-BB8882CC06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B611B-E2F6-4538-A11A-59FC53C879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FEE5C4-98ED-4509-AE76-1F9C5476B1F5}"/>
              </a:ext>
            </a:extLst>
          </p:cNvPr>
          <p:cNvSpPr>
            <a:spLocks noGrp="1"/>
          </p:cNvSpPr>
          <p:nvPr>
            <p:ph type="dt" sz="half" idx="10"/>
          </p:nvPr>
        </p:nvSpPr>
        <p:spPr/>
        <p:txBody>
          <a:bodyPr/>
          <a:lstStyle/>
          <a:p>
            <a:fld id="{18F4D05C-44DD-45E4-938D-2CFA4DEF2A45}" type="datetimeFigureOut">
              <a:rPr lang="en-IN" smtClean="0"/>
              <a:t>07-12-2020</a:t>
            </a:fld>
            <a:endParaRPr lang="en-IN"/>
          </a:p>
        </p:txBody>
      </p:sp>
      <p:sp>
        <p:nvSpPr>
          <p:cNvPr id="8" name="Footer Placeholder 7">
            <a:extLst>
              <a:ext uri="{FF2B5EF4-FFF2-40B4-BE49-F238E27FC236}">
                <a16:creationId xmlns:a16="http://schemas.microsoft.com/office/drawing/2014/main" id="{99181E30-50D4-4B18-AEAE-DD002C9CD11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0ECA79-5E95-42EF-8C77-8F6FD1C31D5B}"/>
              </a:ext>
            </a:extLst>
          </p:cNvPr>
          <p:cNvSpPr>
            <a:spLocks noGrp="1"/>
          </p:cNvSpPr>
          <p:nvPr>
            <p:ph type="sldNum" sz="quarter" idx="12"/>
          </p:nvPr>
        </p:nvSpPr>
        <p:spPr/>
        <p:txBody>
          <a:bodyPr/>
          <a:lstStyle/>
          <a:p>
            <a:fld id="{1AC8C8CD-861A-402F-82F1-4FB36DBB9103}" type="slidenum">
              <a:rPr lang="en-IN" smtClean="0"/>
              <a:t>‹#›</a:t>
            </a:fld>
            <a:endParaRPr lang="en-IN"/>
          </a:p>
        </p:txBody>
      </p:sp>
    </p:spTree>
    <p:extLst>
      <p:ext uri="{BB962C8B-B14F-4D97-AF65-F5344CB8AC3E}">
        <p14:creationId xmlns:p14="http://schemas.microsoft.com/office/powerpoint/2010/main" val="423827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4DFA-F274-407B-BC6C-C4DB58BB50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ACC515-8274-4C9A-9526-C1100909E6A7}"/>
              </a:ext>
            </a:extLst>
          </p:cNvPr>
          <p:cNvSpPr>
            <a:spLocks noGrp="1"/>
          </p:cNvSpPr>
          <p:nvPr>
            <p:ph type="dt" sz="half" idx="10"/>
          </p:nvPr>
        </p:nvSpPr>
        <p:spPr/>
        <p:txBody>
          <a:bodyPr/>
          <a:lstStyle/>
          <a:p>
            <a:fld id="{18F4D05C-44DD-45E4-938D-2CFA4DEF2A45}" type="datetimeFigureOut">
              <a:rPr lang="en-IN" smtClean="0"/>
              <a:t>07-12-2020</a:t>
            </a:fld>
            <a:endParaRPr lang="en-IN"/>
          </a:p>
        </p:txBody>
      </p:sp>
      <p:sp>
        <p:nvSpPr>
          <p:cNvPr id="4" name="Footer Placeholder 3">
            <a:extLst>
              <a:ext uri="{FF2B5EF4-FFF2-40B4-BE49-F238E27FC236}">
                <a16:creationId xmlns:a16="http://schemas.microsoft.com/office/drawing/2014/main" id="{56048F52-9C1E-4D91-A6CA-799398A69F9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4EA590-ABC1-4E5D-A920-0315B2E05FF0}"/>
              </a:ext>
            </a:extLst>
          </p:cNvPr>
          <p:cNvSpPr>
            <a:spLocks noGrp="1"/>
          </p:cNvSpPr>
          <p:nvPr>
            <p:ph type="sldNum" sz="quarter" idx="12"/>
          </p:nvPr>
        </p:nvSpPr>
        <p:spPr/>
        <p:txBody>
          <a:bodyPr/>
          <a:lstStyle/>
          <a:p>
            <a:fld id="{1AC8C8CD-861A-402F-82F1-4FB36DBB9103}" type="slidenum">
              <a:rPr lang="en-IN" smtClean="0"/>
              <a:t>‹#›</a:t>
            </a:fld>
            <a:endParaRPr lang="en-IN"/>
          </a:p>
        </p:txBody>
      </p:sp>
    </p:spTree>
    <p:extLst>
      <p:ext uri="{BB962C8B-B14F-4D97-AF65-F5344CB8AC3E}">
        <p14:creationId xmlns:p14="http://schemas.microsoft.com/office/powerpoint/2010/main" val="124950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985699-AC1F-4A0C-8B8B-AFAEFE4F9009}"/>
              </a:ext>
            </a:extLst>
          </p:cNvPr>
          <p:cNvSpPr>
            <a:spLocks noGrp="1"/>
          </p:cNvSpPr>
          <p:nvPr>
            <p:ph type="dt" sz="half" idx="10"/>
          </p:nvPr>
        </p:nvSpPr>
        <p:spPr/>
        <p:txBody>
          <a:bodyPr/>
          <a:lstStyle/>
          <a:p>
            <a:fld id="{18F4D05C-44DD-45E4-938D-2CFA4DEF2A45}" type="datetimeFigureOut">
              <a:rPr lang="en-IN" smtClean="0"/>
              <a:t>07-12-2020</a:t>
            </a:fld>
            <a:endParaRPr lang="en-IN"/>
          </a:p>
        </p:txBody>
      </p:sp>
      <p:sp>
        <p:nvSpPr>
          <p:cNvPr id="3" name="Footer Placeholder 2">
            <a:extLst>
              <a:ext uri="{FF2B5EF4-FFF2-40B4-BE49-F238E27FC236}">
                <a16:creationId xmlns:a16="http://schemas.microsoft.com/office/drawing/2014/main" id="{972334D9-B628-400A-8BCF-B893B631D8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BFDEB54-7CC1-4FFE-AB56-BC17CEE7F68B}"/>
              </a:ext>
            </a:extLst>
          </p:cNvPr>
          <p:cNvSpPr>
            <a:spLocks noGrp="1"/>
          </p:cNvSpPr>
          <p:nvPr>
            <p:ph type="sldNum" sz="quarter" idx="12"/>
          </p:nvPr>
        </p:nvSpPr>
        <p:spPr/>
        <p:txBody>
          <a:bodyPr/>
          <a:lstStyle/>
          <a:p>
            <a:fld id="{1AC8C8CD-861A-402F-82F1-4FB36DBB9103}" type="slidenum">
              <a:rPr lang="en-IN" smtClean="0"/>
              <a:t>‹#›</a:t>
            </a:fld>
            <a:endParaRPr lang="en-IN"/>
          </a:p>
        </p:txBody>
      </p:sp>
    </p:spTree>
    <p:extLst>
      <p:ext uri="{BB962C8B-B14F-4D97-AF65-F5344CB8AC3E}">
        <p14:creationId xmlns:p14="http://schemas.microsoft.com/office/powerpoint/2010/main" val="3101397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B76D-D394-4C82-8F07-03E64DCADA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9D0E60-2862-4FF9-8E65-5059B2D028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F27467-9283-466F-A191-B49FEA95A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62F7DC-B2D6-4699-BAD3-C1415E315369}"/>
              </a:ext>
            </a:extLst>
          </p:cNvPr>
          <p:cNvSpPr>
            <a:spLocks noGrp="1"/>
          </p:cNvSpPr>
          <p:nvPr>
            <p:ph type="dt" sz="half" idx="10"/>
          </p:nvPr>
        </p:nvSpPr>
        <p:spPr/>
        <p:txBody>
          <a:bodyPr/>
          <a:lstStyle/>
          <a:p>
            <a:fld id="{18F4D05C-44DD-45E4-938D-2CFA4DEF2A45}" type="datetimeFigureOut">
              <a:rPr lang="en-IN" smtClean="0"/>
              <a:t>07-12-2020</a:t>
            </a:fld>
            <a:endParaRPr lang="en-IN"/>
          </a:p>
        </p:txBody>
      </p:sp>
      <p:sp>
        <p:nvSpPr>
          <p:cNvPr id="6" name="Footer Placeholder 5">
            <a:extLst>
              <a:ext uri="{FF2B5EF4-FFF2-40B4-BE49-F238E27FC236}">
                <a16:creationId xmlns:a16="http://schemas.microsoft.com/office/drawing/2014/main" id="{F0AA9F4B-52AE-40F5-B4B3-2EE573A4EF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D748C8-E7A6-4C63-B014-E689B0F580D7}"/>
              </a:ext>
            </a:extLst>
          </p:cNvPr>
          <p:cNvSpPr>
            <a:spLocks noGrp="1"/>
          </p:cNvSpPr>
          <p:nvPr>
            <p:ph type="sldNum" sz="quarter" idx="12"/>
          </p:nvPr>
        </p:nvSpPr>
        <p:spPr/>
        <p:txBody>
          <a:bodyPr/>
          <a:lstStyle/>
          <a:p>
            <a:fld id="{1AC8C8CD-861A-402F-82F1-4FB36DBB9103}" type="slidenum">
              <a:rPr lang="en-IN" smtClean="0"/>
              <a:t>‹#›</a:t>
            </a:fld>
            <a:endParaRPr lang="en-IN"/>
          </a:p>
        </p:txBody>
      </p:sp>
    </p:spTree>
    <p:extLst>
      <p:ext uri="{BB962C8B-B14F-4D97-AF65-F5344CB8AC3E}">
        <p14:creationId xmlns:p14="http://schemas.microsoft.com/office/powerpoint/2010/main" val="364577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308F-5824-4BEF-8201-5B718938BE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77CAC2-B55F-4C51-92CF-C73F929A54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D9CF099-1776-497A-B112-CECECAAEA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B26217-4475-47B7-A661-E85EA23A3361}"/>
              </a:ext>
            </a:extLst>
          </p:cNvPr>
          <p:cNvSpPr>
            <a:spLocks noGrp="1"/>
          </p:cNvSpPr>
          <p:nvPr>
            <p:ph type="dt" sz="half" idx="10"/>
          </p:nvPr>
        </p:nvSpPr>
        <p:spPr/>
        <p:txBody>
          <a:bodyPr/>
          <a:lstStyle/>
          <a:p>
            <a:fld id="{18F4D05C-44DD-45E4-938D-2CFA4DEF2A45}" type="datetimeFigureOut">
              <a:rPr lang="en-IN" smtClean="0"/>
              <a:t>07-12-2020</a:t>
            </a:fld>
            <a:endParaRPr lang="en-IN"/>
          </a:p>
        </p:txBody>
      </p:sp>
      <p:sp>
        <p:nvSpPr>
          <p:cNvPr id="6" name="Footer Placeholder 5">
            <a:extLst>
              <a:ext uri="{FF2B5EF4-FFF2-40B4-BE49-F238E27FC236}">
                <a16:creationId xmlns:a16="http://schemas.microsoft.com/office/drawing/2014/main" id="{F4C03645-8A96-49C4-8839-DC7562890C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D8703B-C17D-463B-855D-BD719D7376CF}"/>
              </a:ext>
            </a:extLst>
          </p:cNvPr>
          <p:cNvSpPr>
            <a:spLocks noGrp="1"/>
          </p:cNvSpPr>
          <p:nvPr>
            <p:ph type="sldNum" sz="quarter" idx="12"/>
          </p:nvPr>
        </p:nvSpPr>
        <p:spPr/>
        <p:txBody>
          <a:bodyPr/>
          <a:lstStyle/>
          <a:p>
            <a:fld id="{1AC8C8CD-861A-402F-82F1-4FB36DBB9103}" type="slidenum">
              <a:rPr lang="en-IN" smtClean="0"/>
              <a:t>‹#›</a:t>
            </a:fld>
            <a:endParaRPr lang="en-IN"/>
          </a:p>
        </p:txBody>
      </p:sp>
    </p:spTree>
    <p:extLst>
      <p:ext uri="{BB962C8B-B14F-4D97-AF65-F5344CB8AC3E}">
        <p14:creationId xmlns:p14="http://schemas.microsoft.com/office/powerpoint/2010/main" val="16684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65AE64-AF0A-4DC1-88A0-6AE91CE213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7015BB-8C78-4A47-BB67-DC77EC409F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FAF842-46C6-41A7-A5DE-EFB8AC3D0B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F4D05C-44DD-45E4-938D-2CFA4DEF2A45}" type="datetimeFigureOut">
              <a:rPr lang="en-IN" smtClean="0"/>
              <a:t>07-12-2020</a:t>
            </a:fld>
            <a:endParaRPr lang="en-IN"/>
          </a:p>
        </p:txBody>
      </p:sp>
      <p:sp>
        <p:nvSpPr>
          <p:cNvPr id="5" name="Footer Placeholder 4">
            <a:extLst>
              <a:ext uri="{FF2B5EF4-FFF2-40B4-BE49-F238E27FC236}">
                <a16:creationId xmlns:a16="http://schemas.microsoft.com/office/drawing/2014/main" id="{C13EA39F-19FA-47F7-92EB-231EE04929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29CEE2-71F8-4063-BBC4-FE81C39A6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8C8CD-861A-402F-82F1-4FB36DBB9103}" type="slidenum">
              <a:rPr lang="en-IN" smtClean="0"/>
              <a:t>‹#›</a:t>
            </a:fld>
            <a:endParaRPr lang="en-IN"/>
          </a:p>
        </p:txBody>
      </p:sp>
    </p:spTree>
    <p:extLst>
      <p:ext uri="{BB962C8B-B14F-4D97-AF65-F5344CB8AC3E}">
        <p14:creationId xmlns:p14="http://schemas.microsoft.com/office/powerpoint/2010/main" val="51966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3927-BF14-42B0-8D31-904A1EC08102}"/>
              </a:ext>
            </a:extLst>
          </p:cNvPr>
          <p:cNvSpPr>
            <a:spLocks noGrp="1"/>
          </p:cNvSpPr>
          <p:nvPr>
            <p:ph type="ctrTitle"/>
          </p:nvPr>
        </p:nvSpPr>
        <p:spPr/>
        <p:txBody>
          <a:bodyPr/>
          <a:lstStyle/>
          <a:p>
            <a:r>
              <a:rPr lang="en-IN" dirty="0"/>
              <a:t>Force 2020 Facies Classification</a:t>
            </a:r>
          </a:p>
        </p:txBody>
      </p:sp>
      <p:sp>
        <p:nvSpPr>
          <p:cNvPr id="3" name="Subtitle 2">
            <a:extLst>
              <a:ext uri="{FF2B5EF4-FFF2-40B4-BE49-F238E27FC236}">
                <a16:creationId xmlns:a16="http://schemas.microsoft.com/office/drawing/2014/main" id="{D3831908-6123-45D6-92E7-5664F59B3F8E}"/>
              </a:ext>
            </a:extLst>
          </p:cNvPr>
          <p:cNvSpPr>
            <a:spLocks noGrp="1"/>
          </p:cNvSpPr>
          <p:nvPr>
            <p:ph type="subTitle" idx="1"/>
          </p:nvPr>
        </p:nvSpPr>
        <p:spPr/>
        <p:txBody>
          <a:bodyPr>
            <a:normAutofit lnSpcReduction="10000"/>
          </a:bodyPr>
          <a:lstStyle/>
          <a:p>
            <a:endParaRPr lang="en-IN" dirty="0"/>
          </a:p>
          <a:p>
            <a:endParaRPr lang="en-IN" dirty="0"/>
          </a:p>
          <a:p>
            <a:endParaRPr lang="en-IN" dirty="0"/>
          </a:p>
          <a:p>
            <a:r>
              <a:rPr lang="en-IN" dirty="0"/>
              <a:t>Nilesh Singhal</a:t>
            </a:r>
          </a:p>
        </p:txBody>
      </p:sp>
    </p:spTree>
    <p:extLst>
      <p:ext uri="{BB962C8B-B14F-4D97-AF65-F5344CB8AC3E}">
        <p14:creationId xmlns:p14="http://schemas.microsoft.com/office/powerpoint/2010/main" val="3453628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79C9-3440-47CD-AD1A-ED703D3DF85E}"/>
              </a:ext>
            </a:extLst>
          </p:cNvPr>
          <p:cNvSpPr>
            <a:spLocks noGrp="1"/>
          </p:cNvSpPr>
          <p:nvPr>
            <p:ph type="title"/>
          </p:nvPr>
        </p:nvSpPr>
        <p:spPr>
          <a:xfrm>
            <a:off x="0" y="113334"/>
            <a:ext cx="10515600" cy="1139997"/>
          </a:xfrm>
        </p:spPr>
        <p:txBody>
          <a:bodyPr/>
          <a:lstStyle/>
          <a:p>
            <a:r>
              <a:rPr lang="en-IN" b="1" dirty="0"/>
              <a:t>Despiking most of the logs</a:t>
            </a:r>
          </a:p>
        </p:txBody>
      </p:sp>
      <p:sp>
        <p:nvSpPr>
          <p:cNvPr id="3" name="Content Placeholder 2">
            <a:extLst>
              <a:ext uri="{FF2B5EF4-FFF2-40B4-BE49-F238E27FC236}">
                <a16:creationId xmlns:a16="http://schemas.microsoft.com/office/drawing/2014/main" id="{EDAA881C-E111-4D75-AD55-9D36D3927589}"/>
              </a:ext>
            </a:extLst>
          </p:cNvPr>
          <p:cNvSpPr>
            <a:spLocks noGrp="1"/>
          </p:cNvSpPr>
          <p:nvPr>
            <p:ph idx="1"/>
          </p:nvPr>
        </p:nvSpPr>
        <p:spPr>
          <a:xfrm>
            <a:off x="175591" y="1253331"/>
            <a:ext cx="11840818" cy="4351338"/>
          </a:xfrm>
        </p:spPr>
        <p:txBody>
          <a:bodyPr>
            <a:normAutofit/>
          </a:bodyPr>
          <a:lstStyle/>
          <a:p>
            <a:pPr marL="0" indent="0">
              <a:buNone/>
            </a:pPr>
            <a:r>
              <a:rPr lang="en-US" sz="1800" dirty="0"/>
              <a:t>To remove the values which are outside physical bounds (spikes, recorded errors).</a:t>
            </a:r>
          </a:p>
          <a:p>
            <a:pPr marL="0" indent="0">
              <a:buNone/>
            </a:pPr>
            <a:r>
              <a:rPr lang="en-US" sz="1800" dirty="0"/>
              <a:t>                                              </a:t>
            </a:r>
            <a:r>
              <a:rPr lang="en-US" sz="1800" b="1" dirty="0"/>
              <a:t>Before                                                                                                                       After</a:t>
            </a:r>
            <a:endParaRPr lang="en-IN" sz="1800" b="1" dirty="0"/>
          </a:p>
        </p:txBody>
      </p:sp>
      <p:pic>
        <p:nvPicPr>
          <p:cNvPr id="3074" name="Picture 2">
            <a:extLst>
              <a:ext uri="{FF2B5EF4-FFF2-40B4-BE49-F238E27FC236}">
                <a16:creationId xmlns:a16="http://schemas.microsoft.com/office/drawing/2014/main" id="{78F6FF0B-63C7-454C-B70B-DCBEAD6BC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04" y="1881809"/>
            <a:ext cx="5840896" cy="48628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DA2A265-B490-481C-8DB1-60E5CD5BF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783" y="1938474"/>
            <a:ext cx="6122022" cy="486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528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4982-D8AB-4412-A6EC-578061C7EDA1}"/>
              </a:ext>
            </a:extLst>
          </p:cNvPr>
          <p:cNvSpPr>
            <a:spLocks noGrp="1"/>
          </p:cNvSpPr>
          <p:nvPr>
            <p:ph type="title"/>
          </p:nvPr>
        </p:nvSpPr>
        <p:spPr>
          <a:xfrm>
            <a:off x="0" y="18256"/>
            <a:ext cx="10515600" cy="1108180"/>
          </a:xfrm>
        </p:spPr>
        <p:txBody>
          <a:bodyPr/>
          <a:lstStyle/>
          <a:p>
            <a:r>
              <a:rPr lang="en-IN" b="1" dirty="0"/>
              <a:t>Despiking most of the logs</a:t>
            </a:r>
            <a:endParaRPr lang="en-IN" dirty="0"/>
          </a:p>
        </p:txBody>
      </p:sp>
      <p:sp>
        <p:nvSpPr>
          <p:cNvPr id="3" name="Content Placeholder 2">
            <a:extLst>
              <a:ext uri="{FF2B5EF4-FFF2-40B4-BE49-F238E27FC236}">
                <a16:creationId xmlns:a16="http://schemas.microsoft.com/office/drawing/2014/main" id="{7473FA89-1A6C-4879-B256-8F2D319491DF}"/>
              </a:ext>
            </a:extLst>
          </p:cNvPr>
          <p:cNvSpPr>
            <a:spLocks noGrp="1"/>
          </p:cNvSpPr>
          <p:nvPr>
            <p:ph idx="1"/>
          </p:nvPr>
        </p:nvSpPr>
        <p:spPr>
          <a:xfrm>
            <a:off x="0" y="1003990"/>
            <a:ext cx="12192000" cy="5835754"/>
          </a:xfrm>
        </p:spPr>
        <p:txBody>
          <a:bodyPr/>
          <a:lstStyle/>
          <a:p>
            <a:pPr marL="0" indent="0">
              <a:buNone/>
            </a:pPr>
            <a:endParaRPr lang="en-US" sz="1600" b="0" dirty="0">
              <a:solidFill>
                <a:srgbClr val="000000"/>
              </a:solidFill>
              <a:effectLst/>
            </a:endParaRPr>
          </a:p>
          <a:p>
            <a:pPr marL="0" indent="0">
              <a:buNone/>
            </a:pPr>
            <a:endParaRPr lang="en-US" sz="1800" b="1" dirty="0">
              <a:effectLst/>
            </a:endParaRPr>
          </a:p>
          <a:p>
            <a:pPr marL="0" indent="0">
              <a:buNone/>
            </a:pPr>
            <a:endParaRPr lang="en-IN" sz="1800" b="1" dirty="0"/>
          </a:p>
          <a:p>
            <a:pPr marL="0" indent="0">
              <a:buNone/>
            </a:pPr>
            <a:endParaRPr lang="en-IN" sz="1800" b="1" dirty="0"/>
          </a:p>
          <a:p>
            <a:pPr marL="0" indent="0">
              <a:buNone/>
            </a:pPr>
            <a:endParaRPr lang="en-IN" sz="1800" dirty="0"/>
          </a:p>
          <a:p>
            <a:pPr marL="0" indent="0">
              <a:buNone/>
            </a:pPr>
            <a:endParaRPr lang="en-IN" sz="1800" dirty="0"/>
          </a:p>
          <a:p>
            <a:pPr marL="0" indent="0">
              <a:buNone/>
            </a:pPr>
            <a:endParaRPr lang="en-IN" sz="1800" dirty="0"/>
          </a:p>
        </p:txBody>
      </p:sp>
      <p:graphicFrame>
        <p:nvGraphicFramePr>
          <p:cNvPr id="6" name="Table 6">
            <a:extLst>
              <a:ext uri="{FF2B5EF4-FFF2-40B4-BE49-F238E27FC236}">
                <a16:creationId xmlns:a16="http://schemas.microsoft.com/office/drawing/2014/main" id="{568EEAA2-4A69-4C79-A816-00B4979DEC39}"/>
              </a:ext>
            </a:extLst>
          </p:cNvPr>
          <p:cNvGraphicFramePr>
            <a:graphicFrameLocks noGrp="1"/>
          </p:cNvGraphicFramePr>
          <p:nvPr>
            <p:extLst>
              <p:ext uri="{D42A27DB-BD31-4B8C-83A1-F6EECF244321}">
                <p14:modId xmlns:p14="http://schemas.microsoft.com/office/powerpoint/2010/main" val="722236616"/>
              </p:ext>
            </p:extLst>
          </p:nvPr>
        </p:nvGraphicFramePr>
        <p:xfrm>
          <a:off x="114134" y="1003990"/>
          <a:ext cx="11963731" cy="5760720"/>
        </p:xfrm>
        <a:graphic>
          <a:graphicData uri="http://schemas.openxmlformats.org/drawingml/2006/table">
            <a:tbl>
              <a:tblPr firstRow="1" bandRow="1">
                <a:tableStyleId>{5C22544A-7EE6-4342-B048-85BDC9FD1C3A}</a:tableStyleId>
              </a:tblPr>
              <a:tblGrid>
                <a:gridCol w="760509">
                  <a:extLst>
                    <a:ext uri="{9D8B030D-6E8A-4147-A177-3AD203B41FA5}">
                      <a16:colId xmlns:a16="http://schemas.microsoft.com/office/drawing/2014/main" val="2633666976"/>
                    </a:ext>
                  </a:extLst>
                </a:gridCol>
                <a:gridCol w="5526157">
                  <a:extLst>
                    <a:ext uri="{9D8B030D-6E8A-4147-A177-3AD203B41FA5}">
                      <a16:colId xmlns:a16="http://schemas.microsoft.com/office/drawing/2014/main" val="2304992030"/>
                    </a:ext>
                  </a:extLst>
                </a:gridCol>
                <a:gridCol w="5677065">
                  <a:extLst>
                    <a:ext uri="{9D8B030D-6E8A-4147-A177-3AD203B41FA5}">
                      <a16:colId xmlns:a16="http://schemas.microsoft.com/office/drawing/2014/main" val="533904414"/>
                    </a:ext>
                  </a:extLst>
                </a:gridCol>
              </a:tblGrid>
              <a:tr h="284043">
                <a:tc>
                  <a:txBody>
                    <a:bodyPr/>
                    <a:lstStyle/>
                    <a:p>
                      <a:r>
                        <a:rPr lang="en-IN" dirty="0"/>
                        <a:t>Log</a:t>
                      </a:r>
                    </a:p>
                  </a:txBody>
                  <a:tcPr/>
                </a:tc>
                <a:tc>
                  <a:txBody>
                    <a:bodyPr/>
                    <a:lstStyle/>
                    <a:p>
                      <a:r>
                        <a:rPr lang="en-IN" dirty="0"/>
                        <a:t>Method</a:t>
                      </a:r>
                    </a:p>
                  </a:txBody>
                  <a:tcPr/>
                </a:tc>
                <a:tc>
                  <a:txBody>
                    <a:bodyPr/>
                    <a:lstStyle/>
                    <a:p>
                      <a:r>
                        <a:rPr lang="en-IN" dirty="0"/>
                        <a:t>Reason</a:t>
                      </a:r>
                    </a:p>
                  </a:txBody>
                  <a:tcPr/>
                </a:tc>
                <a:extLst>
                  <a:ext uri="{0D108BD9-81ED-4DB2-BD59-A6C34878D82A}">
                    <a16:rowId xmlns:a16="http://schemas.microsoft.com/office/drawing/2014/main" val="215365161"/>
                  </a:ext>
                </a:extLst>
              </a:tr>
              <a:tr h="497074">
                <a:tc>
                  <a:txBody>
                    <a:bodyPr/>
                    <a:lstStyle/>
                    <a:p>
                      <a:r>
                        <a:rPr lang="en-IN" dirty="0"/>
                        <a:t>GR</a:t>
                      </a:r>
                    </a:p>
                  </a:txBody>
                  <a:tcPr/>
                </a:tc>
                <a:tc>
                  <a:txBody>
                    <a:bodyPr/>
                    <a:lstStyle/>
                    <a:p>
                      <a:r>
                        <a:rPr lang="en-US" sz="1800" b="0" kern="1200" dirty="0">
                          <a:solidFill>
                            <a:schemeClr val="dk1"/>
                          </a:solidFill>
                          <a:effectLst/>
                          <a:latin typeface="+mn-lt"/>
                          <a:ea typeface="+mn-ea"/>
                          <a:cs typeface="+mn-cs"/>
                        </a:rPr>
                        <a:t>X['GR'][X['GR']&gt;250] = 250 </a:t>
                      </a:r>
                    </a:p>
                    <a:p>
                      <a:r>
                        <a:rPr lang="en-US" sz="1800" b="0" kern="1200" dirty="0">
                          <a:solidFill>
                            <a:schemeClr val="dk1"/>
                          </a:solidFill>
                          <a:effectLst/>
                          <a:latin typeface="+mn-lt"/>
                          <a:ea typeface="+mn-ea"/>
                          <a:cs typeface="+mn-cs"/>
                        </a:rPr>
                        <a:t>X['GR'][X['GR']&lt;8] = 8</a:t>
                      </a:r>
                    </a:p>
                  </a:txBody>
                  <a:tcPr/>
                </a:tc>
                <a:tc>
                  <a:txBody>
                    <a:bodyPr/>
                    <a:lstStyle/>
                    <a:p>
                      <a:pPr marL="0" indent="0">
                        <a:buNone/>
                      </a:pPr>
                      <a:r>
                        <a:rPr lang="en-IN" sz="1800" dirty="0"/>
                        <a:t>As from literature, except  for Sylvite, all the lithologies have Gamma Ray Values in between 8-250.</a:t>
                      </a:r>
                      <a:endParaRPr lang="en-IN" dirty="0"/>
                    </a:p>
                  </a:txBody>
                  <a:tcPr/>
                </a:tc>
                <a:extLst>
                  <a:ext uri="{0D108BD9-81ED-4DB2-BD59-A6C34878D82A}">
                    <a16:rowId xmlns:a16="http://schemas.microsoft.com/office/drawing/2014/main" val="2515417948"/>
                  </a:ext>
                </a:extLst>
              </a:tr>
              <a:tr h="497074">
                <a:tc>
                  <a:txBody>
                    <a:bodyPr/>
                    <a:lstStyle/>
                    <a:p>
                      <a:r>
                        <a:rPr lang="en-IN" dirty="0"/>
                        <a:t>NPHI</a:t>
                      </a:r>
                    </a:p>
                  </a:txBody>
                  <a:tcPr/>
                </a:tc>
                <a:tc>
                  <a:txBody>
                    <a:bodyPr/>
                    <a:lstStyle/>
                    <a:p>
                      <a:r>
                        <a:rPr lang="en-IN" sz="1800" b="0" kern="1200" dirty="0">
                          <a:solidFill>
                            <a:schemeClr val="dk1"/>
                          </a:solidFill>
                          <a:effectLst/>
                          <a:latin typeface="+mn-lt"/>
                          <a:ea typeface="+mn-ea"/>
                          <a:cs typeface="+mn-cs"/>
                        </a:rPr>
                        <a:t>X['NPHI'][X['NPHI']&gt;0.60]=</a:t>
                      </a:r>
                      <a:r>
                        <a:rPr lang="en-IN" sz="1800" b="0" kern="1200" dirty="0" err="1">
                          <a:solidFill>
                            <a:schemeClr val="dk1"/>
                          </a:solidFill>
                          <a:effectLst/>
                          <a:latin typeface="+mn-lt"/>
                          <a:ea typeface="+mn-ea"/>
                          <a:cs typeface="+mn-cs"/>
                        </a:rPr>
                        <a:t>np.nan</a:t>
                      </a:r>
                      <a:endParaRPr lang="en-IN" sz="1800" b="0" kern="1200" dirty="0">
                        <a:solidFill>
                          <a:schemeClr val="dk1"/>
                        </a:solidFill>
                        <a:effectLst/>
                        <a:latin typeface="+mn-lt"/>
                        <a:ea typeface="+mn-ea"/>
                        <a:cs typeface="+mn-cs"/>
                      </a:endParaRPr>
                    </a:p>
                    <a:p>
                      <a:r>
                        <a:rPr lang="en-IN" sz="1800" b="0" kern="1200" dirty="0">
                          <a:solidFill>
                            <a:schemeClr val="dk1"/>
                          </a:solidFill>
                          <a:effectLst/>
                          <a:latin typeface="+mn-lt"/>
                          <a:ea typeface="+mn-ea"/>
                          <a:cs typeface="+mn-cs"/>
                        </a:rPr>
                        <a:t>X['NPHI'][X['NPHI']&lt;0]=</a:t>
                      </a:r>
                      <a:r>
                        <a:rPr lang="en-IN" sz="1800" b="0" kern="1200" dirty="0" err="1">
                          <a:solidFill>
                            <a:schemeClr val="dk1"/>
                          </a:solidFill>
                          <a:effectLst/>
                          <a:latin typeface="+mn-lt"/>
                          <a:ea typeface="+mn-ea"/>
                          <a:cs typeface="+mn-cs"/>
                        </a:rPr>
                        <a:t>np.nan</a:t>
                      </a:r>
                      <a:endParaRPr lang="en-IN" sz="1800" b="0" kern="1200" dirty="0">
                        <a:solidFill>
                          <a:schemeClr val="dk1"/>
                        </a:solidFill>
                        <a:effectLst/>
                        <a:latin typeface="+mn-lt"/>
                        <a:ea typeface="+mn-ea"/>
                        <a:cs typeface="+mn-cs"/>
                      </a:endParaRPr>
                    </a:p>
                  </a:txBody>
                  <a:tcPr/>
                </a:tc>
                <a:tc>
                  <a:txBody>
                    <a:bodyPr/>
                    <a:lstStyle/>
                    <a:p>
                      <a:pPr marL="0" indent="0">
                        <a:buNone/>
                      </a:pPr>
                      <a:r>
                        <a:rPr lang="en-IN" sz="1800" dirty="0"/>
                        <a:t>From describe function, range of NPHI log is identified between 0 and 0.60</a:t>
                      </a:r>
                      <a:endParaRPr lang="en-IN" dirty="0"/>
                    </a:p>
                  </a:txBody>
                  <a:tcPr/>
                </a:tc>
                <a:extLst>
                  <a:ext uri="{0D108BD9-81ED-4DB2-BD59-A6C34878D82A}">
                    <a16:rowId xmlns:a16="http://schemas.microsoft.com/office/drawing/2014/main" val="2334081666"/>
                  </a:ext>
                </a:extLst>
              </a:tr>
              <a:tr h="497074">
                <a:tc>
                  <a:txBody>
                    <a:bodyPr/>
                    <a:lstStyle/>
                    <a:p>
                      <a:r>
                        <a:rPr lang="en-IN" dirty="0"/>
                        <a:t>RHOB</a:t>
                      </a:r>
                    </a:p>
                  </a:txBody>
                  <a:tcPr/>
                </a:tc>
                <a:tc>
                  <a:txBody>
                    <a:bodyPr/>
                    <a:lstStyle/>
                    <a:p>
                      <a:r>
                        <a:rPr lang="en-IN" sz="1800" b="0" kern="1200" dirty="0">
                          <a:solidFill>
                            <a:schemeClr val="dk1"/>
                          </a:solidFill>
                          <a:effectLst/>
                          <a:latin typeface="+mn-lt"/>
                          <a:ea typeface="+mn-ea"/>
                          <a:cs typeface="+mn-cs"/>
                        </a:rPr>
                        <a:t>X['RHOB'][X['RHOB']&lt;1.9]=</a:t>
                      </a:r>
                      <a:r>
                        <a:rPr lang="en-IN" sz="1800" b="0" kern="1200" dirty="0" err="1">
                          <a:solidFill>
                            <a:schemeClr val="dk1"/>
                          </a:solidFill>
                          <a:effectLst/>
                          <a:latin typeface="+mn-lt"/>
                          <a:ea typeface="+mn-ea"/>
                          <a:cs typeface="+mn-cs"/>
                        </a:rPr>
                        <a:t>np.nan</a:t>
                      </a:r>
                      <a:endParaRPr lang="en-IN" sz="1800" b="0" kern="1200" dirty="0">
                        <a:solidFill>
                          <a:schemeClr val="dk1"/>
                        </a:solidFill>
                        <a:effectLst/>
                        <a:latin typeface="+mn-lt"/>
                        <a:ea typeface="+mn-ea"/>
                        <a:cs typeface="+mn-cs"/>
                      </a:endParaRPr>
                    </a:p>
                    <a:p>
                      <a:r>
                        <a:rPr lang="en-IN" sz="1800" b="0" kern="1200" dirty="0">
                          <a:solidFill>
                            <a:schemeClr val="dk1"/>
                          </a:solidFill>
                          <a:effectLst/>
                          <a:latin typeface="+mn-lt"/>
                          <a:ea typeface="+mn-ea"/>
                          <a:cs typeface="+mn-cs"/>
                        </a:rPr>
                        <a:t>X['RHOB'][X['RHOB']&gt;2.9]=</a:t>
                      </a:r>
                      <a:r>
                        <a:rPr lang="en-IN" sz="1800" b="0" kern="1200" dirty="0" err="1">
                          <a:solidFill>
                            <a:schemeClr val="dk1"/>
                          </a:solidFill>
                          <a:effectLst/>
                          <a:latin typeface="+mn-lt"/>
                          <a:ea typeface="+mn-ea"/>
                          <a:cs typeface="+mn-cs"/>
                        </a:rPr>
                        <a:t>np.nan</a:t>
                      </a:r>
                      <a:endParaRPr lang="en-IN" sz="1800" b="0" kern="1200" dirty="0">
                        <a:solidFill>
                          <a:schemeClr val="dk1"/>
                        </a:solidFill>
                        <a:effectLst/>
                        <a:latin typeface="+mn-lt"/>
                        <a:ea typeface="+mn-ea"/>
                        <a:cs typeface="+mn-cs"/>
                      </a:endParaRPr>
                    </a:p>
                  </a:txBody>
                  <a:tcPr/>
                </a:tc>
                <a:tc>
                  <a:txBody>
                    <a:bodyPr/>
                    <a:lstStyle/>
                    <a:p>
                      <a:r>
                        <a:rPr lang="en-IN" sz="1800" dirty="0"/>
                        <a:t>It is known from literature that RHOB lies between 1.9 and 2.9</a:t>
                      </a:r>
                      <a:endParaRPr lang="en-IN" dirty="0"/>
                    </a:p>
                  </a:txBody>
                  <a:tcPr/>
                </a:tc>
                <a:extLst>
                  <a:ext uri="{0D108BD9-81ED-4DB2-BD59-A6C34878D82A}">
                    <a16:rowId xmlns:a16="http://schemas.microsoft.com/office/drawing/2014/main" val="27945371"/>
                  </a:ext>
                </a:extLst>
              </a:tr>
              <a:tr h="284043">
                <a:tc>
                  <a:txBody>
                    <a:bodyPr/>
                    <a:lstStyle/>
                    <a:p>
                      <a:r>
                        <a:rPr lang="en-IN" dirty="0"/>
                        <a:t>PEF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X = </a:t>
                      </a:r>
                      <a:r>
                        <a:rPr lang="en-US" sz="1800" b="0" kern="1200" dirty="0" err="1">
                          <a:solidFill>
                            <a:schemeClr val="dk1"/>
                          </a:solidFill>
                          <a:effectLst/>
                          <a:latin typeface="+mn-lt"/>
                          <a:ea typeface="+mn-ea"/>
                          <a:cs typeface="+mn-cs"/>
                        </a:rPr>
                        <a:t>X.drop</a:t>
                      </a:r>
                      <a:r>
                        <a:rPr lang="en-US" sz="1800" b="0" kern="1200" dirty="0">
                          <a:solidFill>
                            <a:schemeClr val="dk1"/>
                          </a:solidFill>
                          <a:effectLst/>
                          <a:latin typeface="+mn-lt"/>
                          <a:ea typeface="+mn-ea"/>
                          <a:cs typeface="+mn-cs"/>
                        </a:rPr>
                        <a:t>(X[X['PEF']&gt;10].index)</a:t>
                      </a:r>
                    </a:p>
                  </a:txBody>
                  <a:tcPr/>
                </a:tc>
                <a:tc>
                  <a:txBody>
                    <a:bodyPr/>
                    <a:lstStyle/>
                    <a:p>
                      <a:r>
                        <a:rPr lang="en-IN" sz="1800" dirty="0"/>
                        <a:t>From literature 0-10</a:t>
                      </a:r>
                      <a:endParaRPr lang="en-IN" dirty="0"/>
                    </a:p>
                  </a:txBody>
                  <a:tcPr/>
                </a:tc>
                <a:extLst>
                  <a:ext uri="{0D108BD9-81ED-4DB2-BD59-A6C34878D82A}">
                    <a16:rowId xmlns:a16="http://schemas.microsoft.com/office/drawing/2014/main" val="1281216157"/>
                  </a:ext>
                </a:extLst>
              </a:tr>
              <a:tr h="497074">
                <a:tc>
                  <a:txBody>
                    <a:bodyPr/>
                    <a:lstStyle/>
                    <a:p>
                      <a:r>
                        <a:rPr lang="en-IN" dirty="0"/>
                        <a:t>SP</a:t>
                      </a:r>
                    </a:p>
                  </a:txBody>
                  <a:tcPr/>
                </a:tc>
                <a:tc>
                  <a:txBody>
                    <a:bodyPr/>
                    <a:lstStyle/>
                    <a:p>
                      <a:r>
                        <a:rPr lang="en-US" sz="1800" b="0" kern="1200" dirty="0">
                          <a:solidFill>
                            <a:schemeClr val="dk1"/>
                          </a:solidFill>
                          <a:effectLst/>
                          <a:latin typeface="+mn-lt"/>
                          <a:ea typeface="+mn-ea"/>
                          <a:cs typeface="+mn-cs"/>
                        </a:rPr>
                        <a:t>X = </a:t>
                      </a:r>
                      <a:r>
                        <a:rPr lang="en-US" sz="1800" b="0" kern="1200" dirty="0" err="1">
                          <a:solidFill>
                            <a:schemeClr val="dk1"/>
                          </a:solidFill>
                          <a:effectLst/>
                          <a:latin typeface="+mn-lt"/>
                          <a:ea typeface="+mn-ea"/>
                          <a:cs typeface="+mn-cs"/>
                        </a:rPr>
                        <a:t>X.drop</a:t>
                      </a:r>
                      <a:r>
                        <a:rPr lang="en-US" sz="1800" b="0" kern="1200" dirty="0">
                          <a:solidFill>
                            <a:schemeClr val="dk1"/>
                          </a:solidFill>
                          <a:effectLst/>
                          <a:latin typeface="+mn-lt"/>
                          <a:ea typeface="+mn-ea"/>
                          <a:cs typeface="+mn-cs"/>
                        </a:rPr>
                        <a:t>(X[X['SP']&gt;126].index) </a:t>
                      </a:r>
                    </a:p>
                    <a:p>
                      <a:r>
                        <a:rPr lang="en-US" sz="1800" b="0" kern="1200" dirty="0">
                          <a:solidFill>
                            <a:schemeClr val="dk1"/>
                          </a:solidFill>
                          <a:effectLst/>
                          <a:latin typeface="+mn-lt"/>
                          <a:ea typeface="+mn-ea"/>
                          <a:cs typeface="+mn-cs"/>
                        </a:rPr>
                        <a:t>X = </a:t>
                      </a:r>
                      <a:r>
                        <a:rPr lang="en-US" sz="1800" b="0" kern="1200" dirty="0" err="1">
                          <a:solidFill>
                            <a:schemeClr val="dk1"/>
                          </a:solidFill>
                          <a:effectLst/>
                          <a:latin typeface="+mn-lt"/>
                          <a:ea typeface="+mn-ea"/>
                          <a:cs typeface="+mn-cs"/>
                        </a:rPr>
                        <a:t>X.drop</a:t>
                      </a:r>
                      <a:r>
                        <a:rPr lang="en-US" sz="1800" b="0" kern="1200" dirty="0">
                          <a:solidFill>
                            <a:schemeClr val="dk1"/>
                          </a:solidFill>
                          <a:effectLst/>
                          <a:latin typeface="+mn-lt"/>
                          <a:ea typeface="+mn-ea"/>
                          <a:cs typeface="+mn-cs"/>
                        </a:rPr>
                        <a:t>(X[X['SP']&lt;-25].index)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based on test data</a:t>
                      </a:r>
                      <a:endParaRPr lang="en-US" sz="1800" b="0" dirty="0">
                        <a:solidFill>
                          <a:srgbClr val="008000"/>
                        </a:solidFill>
                        <a:effectLst/>
                      </a:endParaRPr>
                    </a:p>
                    <a:p>
                      <a:endParaRPr lang="en-IN" dirty="0"/>
                    </a:p>
                  </a:txBody>
                  <a:tcPr/>
                </a:tc>
                <a:extLst>
                  <a:ext uri="{0D108BD9-81ED-4DB2-BD59-A6C34878D82A}">
                    <a16:rowId xmlns:a16="http://schemas.microsoft.com/office/drawing/2014/main" val="1948743942"/>
                  </a:ext>
                </a:extLst>
              </a:tr>
              <a:tr h="284043">
                <a:tc>
                  <a:txBody>
                    <a:bodyPr/>
                    <a:lstStyle/>
                    <a:p>
                      <a:r>
                        <a:rPr lang="en-IN" dirty="0"/>
                        <a:t>DTC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X = </a:t>
                      </a:r>
                      <a:r>
                        <a:rPr lang="en-US" sz="1800" b="0" kern="1200" dirty="0" err="1">
                          <a:solidFill>
                            <a:schemeClr val="dk1"/>
                          </a:solidFill>
                          <a:effectLst/>
                          <a:latin typeface="+mn-lt"/>
                          <a:ea typeface="+mn-ea"/>
                          <a:cs typeface="+mn-cs"/>
                        </a:rPr>
                        <a:t>X.drop</a:t>
                      </a:r>
                      <a:r>
                        <a:rPr lang="en-US" sz="1800" b="0" kern="1200" dirty="0">
                          <a:solidFill>
                            <a:schemeClr val="dk1"/>
                          </a:solidFill>
                          <a:effectLst/>
                          <a:latin typeface="+mn-lt"/>
                          <a:ea typeface="+mn-ea"/>
                          <a:cs typeface="+mn-cs"/>
                        </a:rPr>
                        <a:t>(X[X['DTC']&gt;184].index)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based on test data</a:t>
                      </a:r>
                      <a:endParaRPr lang="en-US" sz="1800" b="0" dirty="0">
                        <a:solidFill>
                          <a:srgbClr val="008000"/>
                        </a:solidFill>
                        <a:effectLst/>
                      </a:endParaRPr>
                    </a:p>
                  </a:txBody>
                  <a:tcPr/>
                </a:tc>
                <a:extLst>
                  <a:ext uri="{0D108BD9-81ED-4DB2-BD59-A6C34878D82A}">
                    <a16:rowId xmlns:a16="http://schemas.microsoft.com/office/drawing/2014/main" val="138570764"/>
                  </a:ext>
                </a:extLst>
              </a:tr>
              <a:tr h="270324">
                <a:tc>
                  <a:txBody>
                    <a:bodyPr/>
                    <a:lstStyle/>
                    <a:p>
                      <a:r>
                        <a:rPr lang="en-IN" dirty="0"/>
                        <a:t>DRHO</a:t>
                      </a:r>
                    </a:p>
                  </a:txBody>
                  <a:tcPr/>
                </a:tc>
                <a:tc>
                  <a:txBody>
                    <a:bodyPr/>
                    <a:lstStyle/>
                    <a:p>
                      <a:r>
                        <a:rPr lang="en-IN" sz="1800" b="0" kern="1200" dirty="0">
                          <a:solidFill>
                            <a:schemeClr val="dk1"/>
                          </a:solidFill>
                          <a:effectLst/>
                          <a:latin typeface="+mn-lt"/>
                          <a:ea typeface="+mn-ea"/>
                          <a:cs typeface="+mn-cs"/>
                        </a:rPr>
                        <a:t>X = </a:t>
                      </a:r>
                      <a:r>
                        <a:rPr lang="en-IN" sz="1800" b="0" kern="1200" dirty="0" err="1">
                          <a:solidFill>
                            <a:schemeClr val="dk1"/>
                          </a:solidFill>
                          <a:effectLst/>
                          <a:latin typeface="+mn-lt"/>
                          <a:ea typeface="+mn-ea"/>
                          <a:cs typeface="+mn-cs"/>
                        </a:rPr>
                        <a:t>X.drop</a:t>
                      </a:r>
                      <a:r>
                        <a:rPr lang="en-IN" sz="1800" b="0" kern="1200" dirty="0">
                          <a:solidFill>
                            <a:schemeClr val="dk1"/>
                          </a:solidFill>
                          <a:effectLst/>
                          <a:latin typeface="+mn-lt"/>
                          <a:ea typeface="+mn-ea"/>
                          <a:cs typeface="+mn-cs"/>
                        </a:rPr>
                        <a:t>(X[X['DRHO']&gt;0.1].index)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X = </a:t>
                      </a:r>
                      <a:r>
                        <a:rPr lang="en-IN" sz="1800" b="0" kern="1200" dirty="0" err="1">
                          <a:solidFill>
                            <a:schemeClr val="dk1"/>
                          </a:solidFill>
                          <a:effectLst/>
                          <a:latin typeface="+mn-lt"/>
                          <a:ea typeface="+mn-ea"/>
                          <a:cs typeface="+mn-cs"/>
                        </a:rPr>
                        <a:t>X.drop</a:t>
                      </a:r>
                      <a:r>
                        <a:rPr lang="en-IN" sz="1800" b="0" kern="1200" dirty="0">
                          <a:solidFill>
                            <a:schemeClr val="dk1"/>
                          </a:solidFill>
                          <a:effectLst/>
                          <a:latin typeface="+mn-lt"/>
                          <a:ea typeface="+mn-ea"/>
                          <a:cs typeface="+mn-cs"/>
                        </a:rPr>
                        <a:t>(X[X['DRHO']&lt;-1.3].index) </a:t>
                      </a:r>
                      <a:r>
                        <a:rPr lang="en-US" sz="1800" b="0" dirty="0">
                          <a:solidFill>
                            <a:srgbClr val="008000"/>
                          </a:solidFill>
                          <a:effectLst/>
                        </a:rPr>
                        <a:t>#based on test data</a:t>
                      </a:r>
                    </a:p>
                    <a:p>
                      <a:endParaRPr lang="en-IN" sz="1800" b="0" kern="1200" dirty="0">
                        <a:solidFill>
                          <a:schemeClr val="dk1"/>
                        </a:solidFill>
                        <a:effectLst/>
                        <a:latin typeface="+mn-lt"/>
                        <a:ea typeface="+mn-ea"/>
                        <a:cs typeface="+mn-cs"/>
                      </a:endParaRPr>
                    </a:p>
                  </a:txBody>
                  <a:tcPr/>
                </a:tc>
                <a:tc>
                  <a:txBody>
                    <a:bodyPr/>
                    <a:lstStyle/>
                    <a:p>
                      <a:r>
                        <a:rPr lang="en-IN" sz="1800" b="0" dirty="0">
                          <a:solidFill>
                            <a:srgbClr val="000000"/>
                          </a:solidFill>
                          <a:effectLst/>
                        </a:rPr>
                        <a:t>From Literature : </a:t>
                      </a:r>
                      <a:r>
                        <a:rPr lang="en-US" sz="1800" dirty="0"/>
                        <a:t>DRHO values in excess of 0.1 g/cm3 indicate unreliable density data</a:t>
                      </a:r>
                      <a:endParaRPr lang="en-IN" dirty="0"/>
                    </a:p>
                  </a:txBody>
                  <a:tcPr/>
                </a:tc>
                <a:extLst>
                  <a:ext uri="{0D108BD9-81ED-4DB2-BD59-A6C34878D82A}">
                    <a16:rowId xmlns:a16="http://schemas.microsoft.com/office/drawing/2014/main" val="264737712"/>
                  </a:ext>
                </a:extLst>
              </a:tr>
              <a:tr h="923138">
                <a:tc>
                  <a:txBody>
                    <a:bodyPr/>
                    <a:lstStyle/>
                    <a:p>
                      <a:r>
                        <a:rPr lang="en-IN" dirty="0"/>
                        <a:t>RMED</a:t>
                      </a:r>
                    </a:p>
                    <a:p>
                      <a:r>
                        <a:rPr lang="en-IN" dirty="0"/>
                        <a:t>RDEP</a:t>
                      </a:r>
                    </a:p>
                  </a:txBody>
                  <a:tcPr/>
                </a:tc>
                <a:tc>
                  <a:txBody>
                    <a:bodyPr/>
                    <a:lstStyle/>
                    <a:p>
                      <a:r>
                        <a:rPr lang="en-IN" sz="1800" b="0" kern="1200" dirty="0">
                          <a:solidFill>
                            <a:schemeClr val="dk1"/>
                          </a:solidFill>
                          <a:effectLst/>
                          <a:latin typeface="+mn-lt"/>
                          <a:ea typeface="+mn-ea"/>
                          <a:cs typeface="+mn-cs"/>
                        </a:rPr>
                        <a:t>X = </a:t>
                      </a:r>
                      <a:r>
                        <a:rPr lang="en-IN" sz="1800" b="0" kern="1200" dirty="0" err="1">
                          <a:solidFill>
                            <a:schemeClr val="dk1"/>
                          </a:solidFill>
                          <a:effectLst/>
                          <a:latin typeface="+mn-lt"/>
                          <a:ea typeface="+mn-ea"/>
                          <a:cs typeface="+mn-cs"/>
                        </a:rPr>
                        <a:t>X.drop</a:t>
                      </a:r>
                      <a:r>
                        <a:rPr lang="en-IN" sz="1800" b="0" kern="1200" dirty="0">
                          <a:solidFill>
                            <a:schemeClr val="dk1"/>
                          </a:solidFill>
                          <a:effectLst/>
                          <a:latin typeface="+mn-lt"/>
                          <a:ea typeface="+mn-ea"/>
                          <a:cs typeface="+mn-cs"/>
                        </a:rPr>
                        <a:t>(X[X['RMED']&gt;1902].index) #from test data</a:t>
                      </a:r>
                    </a:p>
                    <a:p>
                      <a:r>
                        <a:rPr lang="en-IN" sz="1800" b="0" kern="1200" dirty="0">
                          <a:solidFill>
                            <a:schemeClr val="dk1"/>
                          </a:solidFill>
                          <a:effectLst/>
                          <a:latin typeface="+mn-lt"/>
                          <a:ea typeface="+mn-ea"/>
                          <a:cs typeface="+mn-cs"/>
                        </a:rPr>
                        <a:t>X = </a:t>
                      </a:r>
                      <a:r>
                        <a:rPr lang="en-IN" sz="1800" b="0" kern="1200" dirty="0" err="1">
                          <a:solidFill>
                            <a:schemeClr val="dk1"/>
                          </a:solidFill>
                          <a:effectLst/>
                          <a:latin typeface="+mn-lt"/>
                          <a:ea typeface="+mn-ea"/>
                          <a:cs typeface="+mn-cs"/>
                        </a:rPr>
                        <a:t>X.drop</a:t>
                      </a:r>
                      <a:r>
                        <a:rPr lang="en-IN" sz="1800" b="0" kern="1200" dirty="0">
                          <a:solidFill>
                            <a:schemeClr val="dk1"/>
                          </a:solidFill>
                          <a:effectLst/>
                          <a:latin typeface="+mn-lt"/>
                          <a:ea typeface="+mn-ea"/>
                          <a:cs typeface="+mn-cs"/>
                        </a:rPr>
                        <a:t>(X[X['RDEP']&gt;1583].index) #from test data</a:t>
                      </a:r>
                    </a:p>
                    <a:p>
                      <a:r>
                        <a:rPr lang="en-IN" sz="1800" b="0" kern="1200" dirty="0">
                          <a:solidFill>
                            <a:schemeClr val="dk1"/>
                          </a:solidFill>
                          <a:effectLst/>
                          <a:latin typeface="+mn-lt"/>
                          <a:ea typeface="+mn-ea"/>
                          <a:cs typeface="+mn-cs"/>
                        </a:rPr>
                        <a:t>X = </a:t>
                      </a:r>
                      <a:r>
                        <a:rPr lang="en-IN" sz="1800" b="0" kern="1200" dirty="0" err="1">
                          <a:solidFill>
                            <a:schemeClr val="dk1"/>
                          </a:solidFill>
                          <a:effectLst/>
                          <a:latin typeface="+mn-lt"/>
                          <a:ea typeface="+mn-ea"/>
                          <a:cs typeface="+mn-cs"/>
                        </a:rPr>
                        <a:t>X.drop</a:t>
                      </a:r>
                      <a:r>
                        <a:rPr lang="en-IN" sz="1800" b="0" kern="1200" dirty="0">
                          <a:solidFill>
                            <a:schemeClr val="dk1"/>
                          </a:solidFill>
                          <a:effectLst/>
                          <a:latin typeface="+mn-lt"/>
                          <a:ea typeface="+mn-ea"/>
                          <a:cs typeface="+mn-cs"/>
                        </a:rPr>
                        <a:t>(X[X['RMED']&lt;0].index) #from literature</a:t>
                      </a:r>
                    </a:p>
                    <a:p>
                      <a:r>
                        <a:rPr lang="en-IN" sz="1800" b="0" kern="1200" dirty="0">
                          <a:solidFill>
                            <a:schemeClr val="dk1"/>
                          </a:solidFill>
                          <a:effectLst/>
                          <a:latin typeface="+mn-lt"/>
                          <a:ea typeface="+mn-ea"/>
                          <a:cs typeface="+mn-cs"/>
                        </a:rPr>
                        <a:t>X = </a:t>
                      </a:r>
                      <a:r>
                        <a:rPr lang="en-IN" sz="1800" b="0" kern="1200" dirty="0" err="1">
                          <a:solidFill>
                            <a:schemeClr val="dk1"/>
                          </a:solidFill>
                          <a:effectLst/>
                          <a:latin typeface="+mn-lt"/>
                          <a:ea typeface="+mn-ea"/>
                          <a:cs typeface="+mn-cs"/>
                        </a:rPr>
                        <a:t>X.drop</a:t>
                      </a:r>
                      <a:r>
                        <a:rPr lang="en-IN" sz="1800" b="0" kern="1200" dirty="0">
                          <a:solidFill>
                            <a:schemeClr val="dk1"/>
                          </a:solidFill>
                          <a:effectLst/>
                          <a:latin typeface="+mn-lt"/>
                          <a:ea typeface="+mn-ea"/>
                          <a:cs typeface="+mn-cs"/>
                        </a:rPr>
                        <a:t>(X[X['RDEP']&lt;0].index) #from literature</a:t>
                      </a:r>
                    </a:p>
                  </a:txBody>
                  <a:tcPr/>
                </a:tc>
                <a:tc>
                  <a:txBody>
                    <a:bodyPr/>
                    <a:lstStyle/>
                    <a:p>
                      <a:r>
                        <a:rPr lang="en-IN" dirty="0"/>
                        <a:t>From Literature : Resistivity Logs Range (0 – 2000). </a:t>
                      </a:r>
                      <a:r>
                        <a:rPr lang="en-US" dirty="0"/>
                        <a:t>In certain bedded zones where, resistivity logs show spikes (such as resistivity in coal), that spikes will not be removed.</a:t>
                      </a:r>
                      <a:endParaRPr lang="en-IN" dirty="0"/>
                    </a:p>
                  </a:txBody>
                  <a:tcPr/>
                </a:tc>
                <a:extLst>
                  <a:ext uri="{0D108BD9-81ED-4DB2-BD59-A6C34878D82A}">
                    <a16:rowId xmlns:a16="http://schemas.microsoft.com/office/drawing/2014/main" val="188500260"/>
                  </a:ext>
                </a:extLst>
              </a:tr>
            </a:tbl>
          </a:graphicData>
        </a:graphic>
      </p:graphicFrame>
    </p:spTree>
    <p:extLst>
      <p:ext uri="{BB962C8B-B14F-4D97-AF65-F5344CB8AC3E}">
        <p14:creationId xmlns:p14="http://schemas.microsoft.com/office/powerpoint/2010/main" val="310110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9F49A-D438-4FCE-8408-C11D1E324E02}"/>
              </a:ext>
            </a:extLst>
          </p:cNvPr>
          <p:cNvSpPr>
            <a:spLocks noGrp="1"/>
          </p:cNvSpPr>
          <p:nvPr>
            <p:ph idx="1"/>
          </p:nvPr>
        </p:nvSpPr>
        <p:spPr/>
        <p:txBody>
          <a:bodyPr/>
          <a:lstStyle/>
          <a:p>
            <a:pPr marL="0" algn="l" rtl="0" eaLnBrk="1" fontAlgn="t" latinLnBrk="0" hangingPunct="1">
              <a:spcBef>
                <a:spcPts val="0"/>
              </a:spcBef>
              <a:spcAft>
                <a:spcPts val="0"/>
              </a:spcAft>
            </a:pPr>
            <a:endParaRPr lang="en-IN" sz="1800" b="0" i="0" u="none" strike="noStrike" dirty="0">
              <a:effectLst/>
              <a:latin typeface="Arial" panose="020B0604020202020204" pitchFamily="34" charset="0"/>
            </a:endParaRPr>
          </a:p>
          <a:p>
            <a:endParaRPr lang="en-IN" dirty="0"/>
          </a:p>
        </p:txBody>
      </p:sp>
      <p:graphicFrame>
        <p:nvGraphicFramePr>
          <p:cNvPr id="4" name="Table 3">
            <a:extLst>
              <a:ext uri="{FF2B5EF4-FFF2-40B4-BE49-F238E27FC236}">
                <a16:creationId xmlns:a16="http://schemas.microsoft.com/office/drawing/2014/main" id="{1645423A-50CC-4251-86BB-159A98B6888D}"/>
              </a:ext>
            </a:extLst>
          </p:cNvPr>
          <p:cNvGraphicFramePr>
            <a:graphicFrameLocks noGrp="1"/>
          </p:cNvGraphicFramePr>
          <p:nvPr>
            <p:extLst>
              <p:ext uri="{D42A27DB-BD31-4B8C-83A1-F6EECF244321}">
                <p14:modId xmlns:p14="http://schemas.microsoft.com/office/powerpoint/2010/main" val="1014532528"/>
              </p:ext>
            </p:extLst>
          </p:nvPr>
        </p:nvGraphicFramePr>
        <p:xfrm>
          <a:off x="114134" y="591185"/>
          <a:ext cx="11963731" cy="2468880"/>
        </p:xfrm>
        <a:graphic>
          <a:graphicData uri="http://schemas.openxmlformats.org/drawingml/2006/table">
            <a:tbl>
              <a:tblPr firstRow="1" bandRow="1">
                <a:tableStyleId>{5C22544A-7EE6-4342-B048-85BDC9FD1C3A}</a:tableStyleId>
              </a:tblPr>
              <a:tblGrid>
                <a:gridCol w="983146">
                  <a:extLst>
                    <a:ext uri="{9D8B030D-6E8A-4147-A177-3AD203B41FA5}">
                      <a16:colId xmlns:a16="http://schemas.microsoft.com/office/drawing/2014/main" val="3364178829"/>
                    </a:ext>
                  </a:extLst>
                </a:gridCol>
                <a:gridCol w="5623560">
                  <a:extLst>
                    <a:ext uri="{9D8B030D-6E8A-4147-A177-3AD203B41FA5}">
                      <a16:colId xmlns:a16="http://schemas.microsoft.com/office/drawing/2014/main" val="3756293107"/>
                    </a:ext>
                  </a:extLst>
                </a:gridCol>
                <a:gridCol w="5357025">
                  <a:extLst>
                    <a:ext uri="{9D8B030D-6E8A-4147-A177-3AD203B41FA5}">
                      <a16:colId xmlns:a16="http://schemas.microsoft.com/office/drawing/2014/main" val="243483838"/>
                    </a:ext>
                  </a:extLst>
                </a:gridCol>
              </a:tblGrid>
              <a:tr h="284043">
                <a:tc>
                  <a:txBody>
                    <a:bodyPr/>
                    <a:lstStyle/>
                    <a:p>
                      <a:r>
                        <a:rPr lang="en-IN" dirty="0"/>
                        <a:t>Log</a:t>
                      </a:r>
                    </a:p>
                  </a:txBody>
                  <a:tcPr/>
                </a:tc>
                <a:tc>
                  <a:txBody>
                    <a:bodyPr/>
                    <a:lstStyle/>
                    <a:p>
                      <a:r>
                        <a:rPr lang="en-IN" dirty="0"/>
                        <a:t>Method</a:t>
                      </a:r>
                    </a:p>
                  </a:txBody>
                  <a:tcPr/>
                </a:tc>
                <a:tc>
                  <a:txBody>
                    <a:bodyPr/>
                    <a:lstStyle/>
                    <a:p>
                      <a:r>
                        <a:rPr lang="en-IN" dirty="0"/>
                        <a:t>Reason</a:t>
                      </a:r>
                    </a:p>
                  </a:txBody>
                  <a:tcPr/>
                </a:tc>
                <a:extLst>
                  <a:ext uri="{0D108BD9-81ED-4DB2-BD59-A6C34878D82A}">
                    <a16:rowId xmlns:a16="http://schemas.microsoft.com/office/drawing/2014/main" val="2698986737"/>
                  </a:ext>
                </a:extLst>
              </a:tr>
              <a:tr h="497074">
                <a:tc>
                  <a:txBody>
                    <a:bodyPr/>
                    <a:lstStyle/>
                    <a:p>
                      <a:r>
                        <a:rPr lang="en-IN" dirty="0"/>
                        <a:t>RMIC</a:t>
                      </a:r>
                    </a:p>
                    <a:p>
                      <a:r>
                        <a:rPr lang="en-IN" dirty="0"/>
                        <a:t>RXO</a:t>
                      </a:r>
                    </a:p>
                    <a:p>
                      <a:r>
                        <a:rPr lang="en-IN" dirty="0"/>
                        <a:t>RSHA</a:t>
                      </a:r>
                    </a:p>
                  </a:txBody>
                  <a:tcPr/>
                </a:tc>
                <a:tc>
                  <a:txBody>
                    <a:bodyPr/>
                    <a:lstStyle/>
                    <a:p>
                      <a:pPr marL="0" algn="l" rtl="0" eaLnBrk="1" fontAlgn="t" latinLnBrk="0" hangingPunct="1">
                        <a:spcBef>
                          <a:spcPts val="0"/>
                        </a:spcBef>
                        <a:spcAft>
                          <a:spcPts val="0"/>
                        </a:spcAft>
                      </a:pPr>
                      <a:r>
                        <a:rPr lang="en-IN" sz="1800" b="0" i="0" u="none" strike="noStrike" kern="1200" dirty="0">
                          <a:solidFill>
                            <a:srgbClr val="000000"/>
                          </a:solidFill>
                          <a:effectLst/>
                          <a:latin typeface="Calibri" panose="020F0502020204030204" pitchFamily="34" charset="0"/>
                        </a:rPr>
                        <a:t>X['RMIC'][X['RMIC']&gt;2000] = </a:t>
                      </a:r>
                      <a:r>
                        <a:rPr lang="en-IN" sz="1800" b="0" i="0" u="none" strike="noStrike" kern="1200" dirty="0" err="1">
                          <a:solidFill>
                            <a:srgbClr val="000000"/>
                          </a:solidFill>
                          <a:effectLst/>
                          <a:latin typeface="Calibri" panose="020F0502020204030204" pitchFamily="34" charset="0"/>
                        </a:rPr>
                        <a:t>np.nan</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IN" sz="1800" b="0" i="0" u="none" strike="noStrike" kern="1200" dirty="0">
                          <a:solidFill>
                            <a:srgbClr val="000000"/>
                          </a:solidFill>
                          <a:effectLst/>
                          <a:latin typeface="Calibri" panose="020F0502020204030204" pitchFamily="34" charset="0"/>
                        </a:rPr>
                        <a:t>X['RXO'][X['RXO']&gt;2000] = </a:t>
                      </a:r>
                      <a:r>
                        <a:rPr lang="en-IN" sz="1800" b="0" i="0" u="none" strike="noStrike" kern="1200" dirty="0" err="1">
                          <a:solidFill>
                            <a:srgbClr val="000000"/>
                          </a:solidFill>
                          <a:effectLst/>
                          <a:latin typeface="Calibri" panose="020F0502020204030204" pitchFamily="34" charset="0"/>
                        </a:rPr>
                        <a:t>np.nan</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IN" sz="1800" b="0" i="0" u="none" strike="noStrike" kern="1200" dirty="0">
                          <a:solidFill>
                            <a:srgbClr val="000000"/>
                          </a:solidFill>
                          <a:effectLst/>
                          <a:latin typeface="Calibri" panose="020F0502020204030204" pitchFamily="34" charset="0"/>
                        </a:rPr>
                        <a:t>X['RSHA'][X['RSHA']&gt;2000] = </a:t>
                      </a:r>
                      <a:r>
                        <a:rPr lang="en-IN" sz="1800" b="0" i="0" u="none" strike="noStrike" kern="1200" dirty="0" err="1">
                          <a:solidFill>
                            <a:srgbClr val="000000"/>
                          </a:solidFill>
                          <a:effectLst/>
                          <a:latin typeface="Calibri" panose="020F0502020204030204" pitchFamily="34" charset="0"/>
                        </a:rPr>
                        <a:t>np.nan</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IN" sz="1800" b="0" i="0" u="none" strike="noStrike" kern="1200" dirty="0">
                          <a:solidFill>
                            <a:srgbClr val="000000"/>
                          </a:solidFill>
                          <a:effectLst/>
                          <a:latin typeface="Calibri" panose="020F0502020204030204" pitchFamily="34" charset="0"/>
                        </a:rPr>
                        <a:t>X['RXO'][X['RXO']&lt;0] = </a:t>
                      </a:r>
                      <a:r>
                        <a:rPr lang="en-IN" sz="1800" b="0" i="0" u="none" strike="noStrike" kern="1200" dirty="0" err="1">
                          <a:solidFill>
                            <a:srgbClr val="000000"/>
                          </a:solidFill>
                          <a:effectLst/>
                          <a:latin typeface="Calibri" panose="020F0502020204030204" pitchFamily="34" charset="0"/>
                        </a:rPr>
                        <a:t>np.nan</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IN" sz="1800" b="0" i="0" u="none" strike="noStrike" kern="1200" dirty="0">
                          <a:solidFill>
                            <a:srgbClr val="000000"/>
                          </a:solidFill>
                          <a:effectLst/>
                          <a:latin typeface="Calibri" panose="020F0502020204030204" pitchFamily="34" charset="0"/>
                        </a:rPr>
                        <a:t>X['RSHA'][X['RSHA']&lt;0] = </a:t>
                      </a:r>
                      <a:r>
                        <a:rPr lang="en-IN" sz="1800" b="0" i="0" u="none" strike="noStrike" kern="1200" dirty="0" err="1">
                          <a:solidFill>
                            <a:srgbClr val="000000"/>
                          </a:solidFill>
                          <a:effectLst/>
                          <a:latin typeface="Calibri" panose="020F0502020204030204" pitchFamily="34" charset="0"/>
                        </a:rPr>
                        <a:t>np.nan</a:t>
                      </a:r>
                      <a:endParaRPr lang="en-IN" sz="1800" b="0" i="0" u="none" strike="noStrike" dirty="0">
                        <a:effectLst/>
                        <a:latin typeface="Arial" panose="020B0604020202020204" pitchFamily="34" charset="0"/>
                      </a:endParaRPr>
                    </a:p>
                  </a:txBody>
                  <a:tcPr/>
                </a:tc>
                <a:tc>
                  <a:txBody>
                    <a:bodyPr/>
                    <a:lstStyle/>
                    <a:p>
                      <a:r>
                        <a:rPr lang="en-IN" dirty="0"/>
                        <a:t>From Literature : Resistivity Logs Range (0 – 2000). </a:t>
                      </a:r>
                    </a:p>
                  </a:txBody>
                  <a:tcPr/>
                </a:tc>
                <a:extLst>
                  <a:ext uri="{0D108BD9-81ED-4DB2-BD59-A6C34878D82A}">
                    <a16:rowId xmlns:a16="http://schemas.microsoft.com/office/drawing/2014/main" val="3806444023"/>
                  </a:ext>
                </a:extLst>
              </a:tr>
              <a:tr h="497074">
                <a:tc>
                  <a:txBody>
                    <a:bodyPr/>
                    <a:lstStyle/>
                    <a:p>
                      <a:r>
                        <a:rPr lang="en-IN" dirty="0"/>
                        <a:t>DCAL</a:t>
                      </a:r>
                    </a:p>
                  </a:txBody>
                  <a:tcPr/>
                </a:tc>
                <a:tc>
                  <a:txBody>
                    <a:bodyPr/>
                    <a:lstStyle/>
                    <a:p>
                      <a:r>
                        <a:rPr lang="en-IN" sz="1800" b="0" kern="1200" dirty="0">
                          <a:solidFill>
                            <a:schemeClr val="dk1"/>
                          </a:solidFill>
                          <a:effectLst/>
                          <a:latin typeface="+mn-lt"/>
                          <a:ea typeface="+mn-ea"/>
                          <a:cs typeface="+mn-cs"/>
                        </a:rPr>
                        <a:t>X = </a:t>
                      </a:r>
                      <a:r>
                        <a:rPr lang="en-IN" sz="1800" b="0" kern="1200" dirty="0" err="1">
                          <a:solidFill>
                            <a:schemeClr val="dk1"/>
                          </a:solidFill>
                          <a:effectLst/>
                          <a:latin typeface="+mn-lt"/>
                          <a:ea typeface="+mn-ea"/>
                          <a:cs typeface="+mn-cs"/>
                        </a:rPr>
                        <a:t>X.drop</a:t>
                      </a:r>
                      <a:r>
                        <a:rPr lang="en-IN" sz="1800" b="0" kern="1200" dirty="0">
                          <a:solidFill>
                            <a:schemeClr val="dk1"/>
                          </a:solidFill>
                          <a:effectLst/>
                          <a:latin typeface="+mn-lt"/>
                          <a:ea typeface="+mn-ea"/>
                          <a:cs typeface="+mn-cs"/>
                        </a:rPr>
                        <a:t>(X[X['DCAL']&gt;1].index) </a:t>
                      </a:r>
                    </a:p>
                    <a:p>
                      <a:r>
                        <a:rPr lang="en-IN" sz="1800" b="0" kern="1200" dirty="0">
                          <a:solidFill>
                            <a:schemeClr val="dk1"/>
                          </a:solidFill>
                          <a:effectLst/>
                          <a:latin typeface="+mn-lt"/>
                          <a:ea typeface="+mn-ea"/>
                          <a:cs typeface="+mn-cs"/>
                        </a:rPr>
                        <a:t>X = </a:t>
                      </a:r>
                      <a:r>
                        <a:rPr lang="en-IN" sz="1800" b="0" kern="1200" dirty="0" err="1">
                          <a:solidFill>
                            <a:schemeClr val="dk1"/>
                          </a:solidFill>
                          <a:effectLst/>
                          <a:latin typeface="+mn-lt"/>
                          <a:ea typeface="+mn-ea"/>
                          <a:cs typeface="+mn-cs"/>
                        </a:rPr>
                        <a:t>X.drop</a:t>
                      </a:r>
                      <a:r>
                        <a:rPr lang="en-IN" sz="1800" b="0" kern="1200" dirty="0">
                          <a:solidFill>
                            <a:schemeClr val="dk1"/>
                          </a:solidFill>
                          <a:effectLst/>
                          <a:latin typeface="+mn-lt"/>
                          <a:ea typeface="+mn-ea"/>
                          <a:cs typeface="+mn-cs"/>
                        </a:rPr>
                        <a:t>(X[X['DCAL']&lt;-7].index) #from test data</a:t>
                      </a:r>
                    </a:p>
                  </a:txBody>
                  <a:tcPr/>
                </a:tc>
                <a:tc>
                  <a:txBody>
                    <a:bodyPr/>
                    <a:lstStyle/>
                    <a:p>
                      <a:r>
                        <a:rPr lang="en-IN" sz="1800" b="0" kern="1200" dirty="0">
                          <a:solidFill>
                            <a:schemeClr val="dk1"/>
                          </a:solidFill>
                          <a:effectLst/>
                          <a:latin typeface="+mn-lt"/>
                          <a:ea typeface="+mn-ea"/>
                          <a:cs typeface="+mn-cs"/>
                        </a:rPr>
                        <a:t>From literature (considered breakout above 1)</a:t>
                      </a:r>
                      <a:endParaRPr lang="en-IN" dirty="0"/>
                    </a:p>
                  </a:txBody>
                  <a:tcPr/>
                </a:tc>
                <a:extLst>
                  <a:ext uri="{0D108BD9-81ED-4DB2-BD59-A6C34878D82A}">
                    <a16:rowId xmlns:a16="http://schemas.microsoft.com/office/drawing/2014/main" val="1148994394"/>
                  </a:ext>
                </a:extLst>
              </a:tr>
            </a:tbl>
          </a:graphicData>
        </a:graphic>
      </p:graphicFrame>
    </p:spTree>
    <p:extLst>
      <p:ext uri="{BB962C8B-B14F-4D97-AF65-F5344CB8AC3E}">
        <p14:creationId xmlns:p14="http://schemas.microsoft.com/office/powerpoint/2010/main" val="2519100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422D-9E2C-4269-925F-959FE80EBAD9}"/>
              </a:ext>
            </a:extLst>
          </p:cNvPr>
          <p:cNvSpPr>
            <a:spLocks noGrp="1"/>
          </p:cNvSpPr>
          <p:nvPr>
            <p:ph type="title"/>
          </p:nvPr>
        </p:nvSpPr>
        <p:spPr>
          <a:xfrm>
            <a:off x="0" y="18256"/>
            <a:ext cx="10515600" cy="988910"/>
          </a:xfrm>
        </p:spPr>
        <p:txBody>
          <a:bodyPr/>
          <a:lstStyle/>
          <a:p>
            <a:r>
              <a:rPr lang="en-IN" b="1" dirty="0"/>
              <a:t>Flagging Bad Holes</a:t>
            </a:r>
          </a:p>
        </p:txBody>
      </p:sp>
      <p:sp>
        <p:nvSpPr>
          <p:cNvPr id="3" name="Content Placeholder 2">
            <a:extLst>
              <a:ext uri="{FF2B5EF4-FFF2-40B4-BE49-F238E27FC236}">
                <a16:creationId xmlns:a16="http://schemas.microsoft.com/office/drawing/2014/main" id="{CDC5F159-DA35-40FD-BB8C-DEF009D94B84}"/>
              </a:ext>
            </a:extLst>
          </p:cNvPr>
          <p:cNvSpPr>
            <a:spLocks noGrp="1"/>
          </p:cNvSpPr>
          <p:nvPr>
            <p:ph idx="1"/>
          </p:nvPr>
        </p:nvSpPr>
        <p:spPr>
          <a:xfrm>
            <a:off x="0" y="1007166"/>
            <a:ext cx="12192000" cy="5850834"/>
          </a:xfrm>
        </p:spPr>
        <p:txBody>
          <a:bodyPr>
            <a:normAutofit fontScale="92500"/>
          </a:bodyPr>
          <a:lstStyle/>
          <a:p>
            <a:pPr marL="0" indent="0">
              <a:buNone/>
            </a:pPr>
            <a:r>
              <a:rPr lang="en-US" dirty="0"/>
              <a:t>I have already flagged the zones on the basis of DCAL and DRHO. Other methods which I have used:-</a:t>
            </a:r>
          </a:p>
          <a:p>
            <a:pPr marL="0" indent="0">
              <a:buNone/>
            </a:pPr>
            <a:r>
              <a:rPr lang="en-US" b="1" dirty="0"/>
              <a:t>Using Caliper log, Borehole Size (BS) to identify rugosity and washout and flag bad hole</a:t>
            </a:r>
          </a:p>
          <a:p>
            <a:pPr marL="0" indent="0">
              <a:buNone/>
            </a:pPr>
            <a:r>
              <a:rPr lang="en-IN" sz="2800" b="0" dirty="0">
                <a:solidFill>
                  <a:srgbClr val="000000"/>
                </a:solidFill>
                <a:effectLst/>
                <a:latin typeface="Courier New" panose="02070309020205020404" pitchFamily="49" charset="0"/>
              </a:rPr>
              <a:t>X = </a:t>
            </a:r>
            <a:r>
              <a:rPr lang="en-IN" sz="2800" b="0" dirty="0" err="1">
                <a:solidFill>
                  <a:srgbClr val="000000"/>
                </a:solidFill>
                <a:effectLst/>
                <a:latin typeface="Courier New" panose="02070309020205020404" pitchFamily="49" charset="0"/>
              </a:rPr>
              <a:t>X.drop</a:t>
            </a:r>
            <a:r>
              <a:rPr lang="en-IN" sz="2800" b="0" dirty="0">
                <a:solidFill>
                  <a:srgbClr val="000000"/>
                </a:solidFill>
                <a:effectLst/>
                <a:latin typeface="Courier New" panose="02070309020205020404" pitchFamily="49" charset="0"/>
              </a:rPr>
              <a:t>(X[X[</a:t>
            </a:r>
            <a:r>
              <a:rPr lang="en-IN" sz="2800" b="0" dirty="0">
                <a:solidFill>
                  <a:srgbClr val="A31515"/>
                </a:solidFill>
                <a:effectLst/>
                <a:latin typeface="Courier New" panose="02070309020205020404" pitchFamily="49" charset="0"/>
              </a:rPr>
              <a:t>'CALI'</a:t>
            </a:r>
            <a:r>
              <a:rPr lang="en-IN" sz="2800" b="0" dirty="0">
                <a:solidFill>
                  <a:srgbClr val="000000"/>
                </a:solidFill>
                <a:effectLst/>
                <a:latin typeface="Courier New" panose="02070309020205020404" pitchFamily="49" charset="0"/>
              </a:rPr>
              <a:t>]&lt;</a:t>
            </a:r>
            <a:r>
              <a:rPr lang="en-IN" sz="2800" b="0" dirty="0">
                <a:solidFill>
                  <a:srgbClr val="09885A"/>
                </a:solidFill>
                <a:effectLst/>
                <a:latin typeface="Courier New" panose="02070309020205020404" pitchFamily="49" charset="0"/>
              </a:rPr>
              <a:t>0.98</a:t>
            </a:r>
            <a:r>
              <a:rPr lang="en-IN" sz="2800" b="0" dirty="0">
                <a:solidFill>
                  <a:srgbClr val="000000"/>
                </a:solidFill>
                <a:effectLst/>
                <a:latin typeface="Courier New" panose="02070309020205020404" pitchFamily="49" charset="0"/>
              </a:rPr>
              <a:t>*X[</a:t>
            </a:r>
            <a:r>
              <a:rPr lang="en-IN" sz="2800" b="0" dirty="0">
                <a:solidFill>
                  <a:srgbClr val="A31515"/>
                </a:solidFill>
                <a:effectLst/>
                <a:latin typeface="Courier New" panose="02070309020205020404" pitchFamily="49" charset="0"/>
              </a:rPr>
              <a:t>'BS'</a:t>
            </a:r>
            <a:r>
              <a:rPr lang="en-IN" sz="2800" b="0" dirty="0">
                <a:solidFill>
                  <a:srgbClr val="000000"/>
                </a:solidFill>
                <a:effectLst/>
                <a:latin typeface="Courier New" panose="02070309020205020404" pitchFamily="49" charset="0"/>
              </a:rPr>
              <a:t>]].index) </a:t>
            </a:r>
            <a:r>
              <a:rPr lang="en-IN" sz="2800" b="0" dirty="0">
                <a:solidFill>
                  <a:srgbClr val="008000"/>
                </a:solidFill>
                <a:effectLst/>
                <a:latin typeface="Courier New" panose="02070309020205020404" pitchFamily="49" charset="0"/>
              </a:rPr>
              <a:t>#for rugosity</a:t>
            </a:r>
            <a:endParaRPr lang="en-IN" sz="2800" b="0" dirty="0">
              <a:solidFill>
                <a:srgbClr val="000000"/>
              </a:solidFill>
              <a:effectLst/>
              <a:latin typeface="Courier New" panose="02070309020205020404" pitchFamily="49" charset="0"/>
            </a:endParaRPr>
          </a:p>
          <a:p>
            <a:pPr marL="0" indent="0">
              <a:buNone/>
            </a:pPr>
            <a:r>
              <a:rPr lang="en-IN" sz="2800" b="0" dirty="0">
                <a:solidFill>
                  <a:srgbClr val="000000"/>
                </a:solidFill>
                <a:effectLst/>
                <a:latin typeface="Courier New" panose="02070309020205020404" pitchFamily="49" charset="0"/>
              </a:rPr>
              <a:t>X = </a:t>
            </a:r>
            <a:r>
              <a:rPr lang="en-IN" sz="2800" b="0" dirty="0" err="1">
                <a:solidFill>
                  <a:srgbClr val="000000"/>
                </a:solidFill>
                <a:effectLst/>
                <a:latin typeface="Courier New" panose="02070309020205020404" pitchFamily="49" charset="0"/>
              </a:rPr>
              <a:t>X.drop</a:t>
            </a:r>
            <a:r>
              <a:rPr lang="en-IN" sz="2800" b="0" dirty="0">
                <a:solidFill>
                  <a:srgbClr val="000000"/>
                </a:solidFill>
                <a:effectLst/>
                <a:latin typeface="Courier New" panose="02070309020205020404" pitchFamily="49" charset="0"/>
              </a:rPr>
              <a:t>(X[X[</a:t>
            </a:r>
            <a:r>
              <a:rPr lang="en-IN" sz="2800" b="0" dirty="0">
                <a:solidFill>
                  <a:srgbClr val="A31515"/>
                </a:solidFill>
                <a:effectLst/>
                <a:latin typeface="Courier New" panose="02070309020205020404" pitchFamily="49" charset="0"/>
              </a:rPr>
              <a:t>'CALI'</a:t>
            </a:r>
            <a:r>
              <a:rPr lang="en-IN" sz="2800" b="0" dirty="0">
                <a:solidFill>
                  <a:srgbClr val="000000"/>
                </a:solidFill>
                <a:effectLst/>
                <a:latin typeface="Courier New" panose="02070309020205020404" pitchFamily="49" charset="0"/>
              </a:rPr>
              <a:t>]&gt;</a:t>
            </a:r>
            <a:r>
              <a:rPr lang="en-IN" sz="2800" b="0" dirty="0">
                <a:solidFill>
                  <a:srgbClr val="09885A"/>
                </a:solidFill>
                <a:effectLst/>
                <a:latin typeface="Courier New" panose="02070309020205020404" pitchFamily="49" charset="0"/>
              </a:rPr>
              <a:t>1.02</a:t>
            </a:r>
            <a:r>
              <a:rPr lang="en-IN" sz="2800" b="0" dirty="0">
                <a:solidFill>
                  <a:srgbClr val="000000"/>
                </a:solidFill>
                <a:effectLst/>
                <a:latin typeface="Courier New" panose="02070309020205020404" pitchFamily="49" charset="0"/>
              </a:rPr>
              <a:t>*X[</a:t>
            </a:r>
            <a:r>
              <a:rPr lang="en-IN" sz="2800" b="0" dirty="0">
                <a:solidFill>
                  <a:srgbClr val="A31515"/>
                </a:solidFill>
                <a:effectLst/>
                <a:latin typeface="Courier New" panose="02070309020205020404" pitchFamily="49" charset="0"/>
              </a:rPr>
              <a:t>'BS'</a:t>
            </a:r>
            <a:r>
              <a:rPr lang="en-IN" sz="2800" b="0" dirty="0">
                <a:solidFill>
                  <a:srgbClr val="000000"/>
                </a:solidFill>
                <a:effectLst/>
                <a:latin typeface="Courier New" panose="02070309020205020404" pitchFamily="49" charset="0"/>
              </a:rPr>
              <a:t>]].index) </a:t>
            </a:r>
            <a:r>
              <a:rPr lang="en-IN" sz="2800" b="0" dirty="0">
                <a:solidFill>
                  <a:srgbClr val="008000"/>
                </a:solidFill>
                <a:effectLst/>
                <a:latin typeface="Courier New" panose="02070309020205020404" pitchFamily="49" charset="0"/>
              </a:rPr>
              <a:t>#for breakout</a:t>
            </a:r>
          </a:p>
          <a:p>
            <a:pPr marL="0" indent="0">
              <a:buNone/>
            </a:pPr>
            <a:endParaRPr lang="en-IN" sz="2800" b="0" dirty="0">
              <a:solidFill>
                <a:srgbClr val="008000"/>
              </a:solidFill>
              <a:effectLst/>
              <a:latin typeface="Courier New" panose="02070309020205020404" pitchFamily="49" charset="0"/>
            </a:endParaRPr>
          </a:p>
          <a:p>
            <a:pPr marL="0" indent="0">
              <a:buNone/>
            </a:pPr>
            <a:r>
              <a:rPr lang="en-US" b="1" dirty="0"/>
              <a:t>Using ensemble model for DTC </a:t>
            </a:r>
            <a:r>
              <a:rPr lang="en-US" dirty="0"/>
              <a:t>and compare the predicted DTC with actual log values   to flag bad hole. (If the difference between predicted and actual is large, that zone will be flagged)</a:t>
            </a:r>
          </a:p>
          <a:p>
            <a:pPr marL="0" indent="0">
              <a:buNone/>
            </a:pPr>
            <a:r>
              <a:rPr lang="en-IN" sz="2800" dirty="0">
                <a:effectLst/>
                <a:latin typeface="Calibri" panose="020F0502020204030204" pitchFamily="34" charset="0"/>
                <a:ea typeface="Calibri" panose="020F0502020204030204" pitchFamily="34" charset="0"/>
                <a:cs typeface="Calibri" panose="020F0502020204030204" pitchFamily="34" charset="0"/>
              </a:rPr>
              <a:t>I have used GR, Depth,  Spatial Features and Lithostratigraphy features to first predict missing values </a:t>
            </a:r>
            <a:r>
              <a:rPr lang="en-IN" sz="2800" dirty="0">
                <a:latin typeface="Calibri" panose="020F0502020204030204" pitchFamily="34" charset="0"/>
                <a:ea typeface="Calibri" panose="020F0502020204030204" pitchFamily="34" charset="0"/>
                <a:cs typeface="Calibri" panose="020F0502020204030204" pitchFamily="34" charset="0"/>
              </a:rPr>
              <a:t>for</a:t>
            </a:r>
            <a:r>
              <a:rPr lang="en-IN" sz="2800" dirty="0">
                <a:effectLst/>
                <a:latin typeface="Calibri" panose="020F0502020204030204" pitchFamily="34" charset="0"/>
                <a:ea typeface="Calibri" panose="020F0502020204030204" pitchFamily="34" charset="0"/>
                <a:cs typeface="Calibri" panose="020F0502020204030204" pitchFamily="34" charset="0"/>
              </a:rPr>
              <a:t> RDEP, then added that to above features to predict missing values in RMED and then DTC. </a:t>
            </a:r>
            <a:r>
              <a:rPr lang="en-US" sz="2800" dirty="0"/>
              <a:t>If the difference between predicted and actual is large, that zone will be flagged and will be replaced with the predicted DTC.</a:t>
            </a:r>
          </a:p>
          <a:p>
            <a:pPr marL="0" indent="0">
              <a:buNone/>
            </a:pPr>
            <a:endParaRPr lang="en-US" dirty="0"/>
          </a:p>
          <a:p>
            <a:endParaRPr lang="en-IN" dirty="0"/>
          </a:p>
        </p:txBody>
      </p:sp>
    </p:spTree>
    <p:extLst>
      <p:ext uri="{BB962C8B-B14F-4D97-AF65-F5344CB8AC3E}">
        <p14:creationId xmlns:p14="http://schemas.microsoft.com/office/powerpoint/2010/main" val="917553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C2F4-F331-438B-AB97-3CEE002171F0}"/>
              </a:ext>
            </a:extLst>
          </p:cNvPr>
          <p:cNvSpPr>
            <a:spLocks noGrp="1"/>
          </p:cNvSpPr>
          <p:nvPr>
            <p:ph type="title"/>
          </p:nvPr>
        </p:nvSpPr>
        <p:spPr>
          <a:xfrm>
            <a:off x="25053" y="128824"/>
            <a:ext cx="11943109" cy="736283"/>
          </a:xfrm>
        </p:spPr>
        <p:txBody>
          <a:bodyPr>
            <a:normAutofit fontScale="90000"/>
          </a:bodyPr>
          <a:lstStyle/>
          <a:p>
            <a:r>
              <a:rPr lang="en-IN" b="1" dirty="0"/>
              <a:t>Train and fill the above-flagged zones </a:t>
            </a:r>
            <a:r>
              <a:rPr lang="en-IN" sz="2200" dirty="0"/>
              <a:t>(using Regression Models)</a:t>
            </a:r>
            <a:br>
              <a:rPr lang="en-IN" dirty="0"/>
            </a:br>
            <a:endParaRPr lang="en-IN" dirty="0"/>
          </a:p>
        </p:txBody>
      </p:sp>
      <p:sp>
        <p:nvSpPr>
          <p:cNvPr id="3" name="Content Placeholder 2">
            <a:extLst>
              <a:ext uri="{FF2B5EF4-FFF2-40B4-BE49-F238E27FC236}">
                <a16:creationId xmlns:a16="http://schemas.microsoft.com/office/drawing/2014/main" id="{869C984A-264C-472D-B868-AA2340D46A2E}"/>
              </a:ext>
            </a:extLst>
          </p:cNvPr>
          <p:cNvSpPr>
            <a:spLocks noGrp="1"/>
          </p:cNvSpPr>
          <p:nvPr>
            <p:ph idx="1"/>
          </p:nvPr>
        </p:nvSpPr>
        <p:spPr>
          <a:xfrm>
            <a:off x="25054" y="681036"/>
            <a:ext cx="8892209" cy="4351338"/>
          </a:xfrm>
        </p:spPr>
        <p:txBody>
          <a:bodyPr>
            <a:normAutofit/>
          </a:bodyPr>
          <a:lstStyle/>
          <a:p>
            <a:pPr marL="0" indent="0">
              <a:buNone/>
            </a:pPr>
            <a:r>
              <a:rPr lang="en-IN" sz="2000" dirty="0"/>
              <a:t>I have already created model for DTC, now this feature will be added to the existing features to predict RHOB and similarly SP,  NPHI, PEF, ROP, DRHO, RXO, MUDWEIGHT and RMIC in this sequence. Remaining petrophysical log features are removed.</a:t>
            </a:r>
          </a:p>
        </p:txBody>
      </p:sp>
      <p:pic>
        <p:nvPicPr>
          <p:cNvPr id="4" name="Picture 3">
            <a:extLst>
              <a:ext uri="{FF2B5EF4-FFF2-40B4-BE49-F238E27FC236}">
                <a16:creationId xmlns:a16="http://schemas.microsoft.com/office/drawing/2014/main" id="{C757B852-F24F-4640-AE86-9296DD970CD7}"/>
              </a:ext>
            </a:extLst>
          </p:cNvPr>
          <p:cNvPicPr>
            <a:picLocks noChangeAspect="1"/>
          </p:cNvPicPr>
          <p:nvPr/>
        </p:nvPicPr>
        <p:blipFill>
          <a:blip r:embed="rId2"/>
          <a:stretch>
            <a:fillRect/>
          </a:stretch>
        </p:blipFill>
        <p:spPr>
          <a:xfrm>
            <a:off x="8772939" y="1049179"/>
            <a:ext cx="3195224" cy="5495926"/>
          </a:xfrm>
          <a:prstGeom prst="rect">
            <a:avLst/>
          </a:prstGeom>
        </p:spPr>
      </p:pic>
      <p:pic>
        <p:nvPicPr>
          <p:cNvPr id="6" name="Picture 5">
            <a:extLst>
              <a:ext uri="{FF2B5EF4-FFF2-40B4-BE49-F238E27FC236}">
                <a16:creationId xmlns:a16="http://schemas.microsoft.com/office/drawing/2014/main" id="{849858D9-52FC-4A27-8800-5123D87291EA}"/>
              </a:ext>
            </a:extLst>
          </p:cNvPr>
          <p:cNvPicPr>
            <a:picLocks noChangeAspect="1"/>
          </p:cNvPicPr>
          <p:nvPr/>
        </p:nvPicPr>
        <p:blipFill>
          <a:blip r:embed="rId3"/>
          <a:stretch>
            <a:fillRect/>
          </a:stretch>
        </p:blipFill>
        <p:spPr>
          <a:xfrm>
            <a:off x="25055" y="1590261"/>
            <a:ext cx="8747884" cy="4954843"/>
          </a:xfrm>
          <a:prstGeom prst="rect">
            <a:avLst/>
          </a:prstGeom>
        </p:spPr>
      </p:pic>
    </p:spTree>
    <p:extLst>
      <p:ext uri="{BB962C8B-B14F-4D97-AF65-F5344CB8AC3E}">
        <p14:creationId xmlns:p14="http://schemas.microsoft.com/office/powerpoint/2010/main" val="1949909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65405-EAE1-492D-B235-3431E8225A95}"/>
              </a:ext>
            </a:extLst>
          </p:cNvPr>
          <p:cNvSpPr>
            <a:spLocks noGrp="1"/>
          </p:cNvSpPr>
          <p:nvPr>
            <p:ph type="title"/>
          </p:nvPr>
        </p:nvSpPr>
        <p:spPr>
          <a:xfrm>
            <a:off x="0" y="18255"/>
            <a:ext cx="10515600" cy="1325563"/>
          </a:xfrm>
        </p:spPr>
        <p:txBody>
          <a:bodyPr/>
          <a:lstStyle/>
          <a:p>
            <a:r>
              <a:rPr lang="en-IN" b="1" dirty="0"/>
              <a:t>Outlier Analysis</a:t>
            </a:r>
          </a:p>
        </p:txBody>
      </p:sp>
      <p:sp>
        <p:nvSpPr>
          <p:cNvPr id="3" name="Content Placeholder 2">
            <a:extLst>
              <a:ext uri="{FF2B5EF4-FFF2-40B4-BE49-F238E27FC236}">
                <a16:creationId xmlns:a16="http://schemas.microsoft.com/office/drawing/2014/main" id="{E7A438B2-B0CC-47F3-8A0C-ABE9C76685C5}"/>
              </a:ext>
            </a:extLst>
          </p:cNvPr>
          <p:cNvSpPr>
            <a:spLocks noGrp="1"/>
          </p:cNvSpPr>
          <p:nvPr>
            <p:ph idx="1"/>
          </p:nvPr>
        </p:nvSpPr>
        <p:spPr>
          <a:xfrm>
            <a:off x="0" y="1074420"/>
            <a:ext cx="12192000" cy="5765325"/>
          </a:xfrm>
        </p:spPr>
        <p:txBody>
          <a:bodyPr/>
          <a:lstStyle/>
          <a:p>
            <a:pPr marL="0" indent="0">
              <a:buNone/>
            </a:pPr>
            <a:r>
              <a:rPr lang="en-IN" sz="2000" dirty="0"/>
              <a:t>Unsupervised Outlier detection to find </a:t>
            </a:r>
            <a:r>
              <a:rPr lang="en-US" sz="2000" b="0" i="0" dirty="0">
                <a:solidFill>
                  <a:srgbClr val="000000"/>
                </a:solidFill>
                <a:effectLst/>
                <a:latin typeface="AdvP6975"/>
              </a:rPr>
              <a:t>Collective outliers which are a small cluster of data that as a whole deviate significantly from the entire dataset, for example, log measurements from regions affected by borehole washout.  Isolation Forest and Average KNN is used for identifying inliers and outliers. (BS and CALI logs missing for many wells).</a:t>
            </a:r>
          </a:p>
          <a:p>
            <a:pPr marL="0" indent="0">
              <a:buNone/>
            </a:pPr>
            <a:br>
              <a:rPr lang="en-US" dirty="0"/>
            </a:br>
            <a:endParaRPr lang="en-IN" dirty="0"/>
          </a:p>
        </p:txBody>
      </p:sp>
      <p:pic>
        <p:nvPicPr>
          <p:cNvPr id="7170" name="Picture 2">
            <a:extLst>
              <a:ext uri="{FF2B5EF4-FFF2-40B4-BE49-F238E27FC236}">
                <a16:creationId xmlns:a16="http://schemas.microsoft.com/office/drawing/2014/main" id="{82B86B54-0041-48FA-BC10-2AAFB05A9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476" y="2399983"/>
            <a:ext cx="5781675" cy="42065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616BBA4-5775-404F-83FE-1CD03D88631D}"/>
              </a:ext>
            </a:extLst>
          </p:cNvPr>
          <p:cNvPicPr>
            <a:picLocks noChangeAspect="1"/>
          </p:cNvPicPr>
          <p:nvPr/>
        </p:nvPicPr>
        <p:blipFill>
          <a:blip r:embed="rId3"/>
          <a:stretch>
            <a:fillRect/>
          </a:stretch>
        </p:blipFill>
        <p:spPr>
          <a:xfrm>
            <a:off x="205740" y="2399983"/>
            <a:ext cx="5499736" cy="4206557"/>
          </a:xfrm>
          <a:prstGeom prst="rect">
            <a:avLst/>
          </a:prstGeom>
        </p:spPr>
      </p:pic>
    </p:spTree>
    <p:extLst>
      <p:ext uri="{BB962C8B-B14F-4D97-AF65-F5344CB8AC3E}">
        <p14:creationId xmlns:p14="http://schemas.microsoft.com/office/powerpoint/2010/main" val="1433256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6C2B179-4A35-41FE-90CA-DACEA44A6D17}"/>
              </a:ext>
            </a:extLst>
          </p:cNvPr>
          <p:cNvPicPr>
            <a:picLocks noGrp="1" noChangeAspect="1"/>
          </p:cNvPicPr>
          <p:nvPr>
            <p:ph idx="1"/>
          </p:nvPr>
        </p:nvPicPr>
        <p:blipFill>
          <a:blip r:embed="rId2"/>
          <a:stretch>
            <a:fillRect/>
          </a:stretch>
        </p:blipFill>
        <p:spPr>
          <a:xfrm>
            <a:off x="505163" y="2473045"/>
            <a:ext cx="10516511" cy="1322947"/>
          </a:xfrm>
          <a:prstGeom prst="rect">
            <a:avLst/>
          </a:prstGeom>
        </p:spPr>
      </p:pic>
      <p:pic>
        <p:nvPicPr>
          <p:cNvPr id="7" name="Picture 6">
            <a:extLst>
              <a:ext uri="{FF2B5EF4-FFF2-40B4-BE49-F238E27FC236}">
                <a16:creationId xmlns:a16="http://schemas.microsoft.com/office/drawing/2014/main" id="{9297E2CC-BC7A-471C-ADCD-C5ABA233D062}"/>
              </a:ext>
            </a:extLst>
          </p:cNvPr>
          <p:cNvPicPr>
            <a:picLocks noChangeAspect="1"/>
          </p:cNvPicPr>
          <p:nvPr/>
        </p:nvPicPr>
        <p:blipFill>
          <a:blip r:embed="rId3"/>
          <a:stretch>
            <a:fillRect/>
          </a:stretch>
        </p:blipFill>
        <p:spPr>
          <a:xfrm>
            <a:off x="609600" y="238538"/>
            <a:ext cx="10190922" cy="6619461"/>
          </a:xfrm>
          <a:prstGeom prst="rect">
            <a:avLst/>
          </a:prstGeom>
        </p:spPr>
      </p:pic>
      <p:sp>
        <p:nvSpPr>
          <p:cNvPr id="8" name="TextBox 7">
            <a:extLst>
              <a:ext uri="{FF2B5EF4-FFF2-40B4-BE49-F238E27FC236}">
                <a16:creationId xmlns:a16="http://schemas.microsoft.com/office/drawing/2014/main" id="{DA3FB4BC-A4BD-4F1E-ABFA-5C22BF0DEE80}"/>
              </a:ext>
            </a:extLst>
          </p:cNvPr>
          <p:cNvSpPr txBox="1"/>
          <p:nvPr/>
        </p:nvSpPr>
        <p:spPr>
          <a:xfrm>
            <a:off x="10904959" y="2967335"/>
            <a:ext cx="1141267" cy="923330"/>
          </a:xfrm>
          <a:prstGeom prst="rect">
            <a:avLst/>
          </a:prstGeom>
          <a:noFill/>
        </p:spPr>
        <p:txBody>
          <a:bodyPr wrap="square" rtlCol="0">
            <a:spAutoFit/>
          </a:bodyPr>
          <a:lstStyle/>
          <a:p>
            <a:r>
              <a:rPr lang="en-IN" b="1" dirty="0"/>
              <a:t>After Removing Outliers</a:t>
            </a:r>
          </a:p>
        </p:txBody>
      </p:sp>
    </p:spTree>
    <p:extLst>
      <p:ext uri="{BB962C8B-B14F-4D97-AF65-F5344CB8AC3E}">
        <p14:creationId xmlns:p14="http://schemas.microsoft.com/office/powerpoint/2010/main" val="358170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E2664-31E7-4646-9C6C-D6341DC40F28}"/>
              </a:ext>
            </a:extLst>
          </p:cNvPr>
          <p:cNvSpPr>
            <a:spLocks noGrp="1"/>
          </p:cNvSpPr>
          <p:nvPr>
            <p:ph type="title"/>
          </p:nvPr>
        </p:nvSpPr>
        <p:spPr>
          <a:xfrm>
            <a:off x="0" y="46037"/>
            <a:ext cx="10515600" cy="1325563"/>
          </a:xfrm>
        </p:spPr>
        <p:txBody>
          <a:bodyPr/>
          <a:lstStyle/>
          <a:p>
            <a:r>
              <a:rPr lang="en-IN" b="1" dirty="0"/>
              <a:t>Feature Engineering</a:t>
            </a:r>
          </a:p>
        </p:txBody>
      </p:sp>
      <p:sp>
        <p:nvSpPr>
          <p:cNvPr id="3" name="Content Placeholder 2">
            <a:extLst>
              <a:ext uri="{FF2B5EF4-FFF2-40B4-BE49-F238E27FC236}">
                <a16:creationId xmlns:a16="http://schemas.microsoft.com/office/drawing/2014/main" id="{2A955A88-1663-411C-9C5E-631259A24049}"/>
              </a:ext>
            </a:extLst>
          </p:cNvPr>
          <p:cNvSpPr>
            <a:spLocks noGrp="1"/>
          </p:cNvSpPr>
          <p:nvPr>
            <p:ph idx="1"/>
          </p:nvPr>
        </p:nvSpPr>
        <p:spPr>
          <a:xfrm>
            <a:off x="0" y="1371600"/>
            <a:ext cx="12192000" cy="5121275"/>
          </a:xfrm>
        </p:spPr>
        <p:txBody>
          <a:bodyPr/>
          <a:lstStyle/>
          <a:p>
            <a:r>
              <a:rPr lang="en-IN" sz="2000" dirty="0"/>
              <a:t>Creating new features by taking gradient of processed petrophysical logs. (to address interpolation).</a:t>
            </a:r>
          </a:p>
          <a:p>
            <a:r>
              <a:rPr lang="en-US" sz="2000" dirty="0"/>
              <a:t>Logarithmic</a:t>
            </a:r>
            <a:r>
              <a:rPr lang="en-US" sz="2000" dirty="0">
                <a:effectLst/>
              </a:rPr>
              <a:t> transformation for resistivity logs to avoid large weight on resistivity logs.</a:t>
            </a:r>
          </a:p>
          <a:p>
            <a:r>
              <a:rPr lang="en-US" sz="2000" b="0" dirty="0">
                <a:effectLst/>
              </a:rPr>
              <a:t>To remove the noise, preserve the relative magnitude of the signals, we use median filter to preprocess input features.</a:t>
            </a:r>
          </a:p>
          <a:p>
            <a:endParaRPr lang="en-US" sz="2000" b="0" dirty="0">
              <a:effectLst/>
            </a:endParaRPr>
          </a:p>
          <a:p>
            <a:r>
              <a:rPr lang="en-US" sz="2000" dirty="0">
                <a:effectLst/>
              </a:rPr>
              <a:t>Adding Shale Volume using GR log</a:t>
            </a:r>
          </a:p>
          <a:p>
            <a:pPr marL="0" indent="0">
              <a:buNone/>
            </a:pPr>
            <a:r>
              <a:rPr lang="en-IN" sz="2000" b="0" dirty="0">
                <a:solidFill>
                  <a:srgbClr val="000000"/>
                </a:solidFill>
                <a:effectLst/>
              </a:rPr>
              <a:t>    X[</a:t>
            </a:r>
            <a:r>
              <a:rPr lang="en-IN" sz="2000" b="0" dirty="0">
                <a:solidFill>
                  <a:srgbClr val="A31515"/>
                </a:solidFill>
                <a:effectLst/>
              </a:rPr>
              <a:t>'IGR'</a:t>
            </a:r>
            <a:r>
              <a:rPr lang="en-IN" sz="2000" b="0" dirty="0">
                <a:solidFill>
                  <a:srgbClr val="000000"/>
                </a:solidFill>
                <a:effectLst/>
              </a:rPr>
              <a:t>] = (X[</a:t>
            </a:r>
            <a:r>
              <a:rPr lang="en-IN" sz="2000" b="0" dirty="0">
                <a:solidFill>
                  <a:srgbClr val="A31515"/>
                </a:solidFill>
                <a:effectLst/>
              </a:rPr>
              <a:t>'GR'</a:t>
            </a:r>
            <a:r>
              <a:rPr lang="en-IN" sz="2000" b="0" dirty="0">
                <a:solidFill>
                  <a:srgbClr val="000000"/>
                </a:solidFill>
                <a:effectLst/>
              </a:rPr>
              <a:t>] - </a:t>
            </a:r>
            <a:r>
              <a:rPr lang="en-IN" sz="2000" b="0" dirty="0">
                <a:solidFill>
                  <a:srgbClr val="795E26"/>
                </a:solidFill>
                <a:effectLst/>
              </a:rPr>
              <a:t>min</a:t>
            </a:r>
            <a:r>
              <a:rPr lang="en-IN" sz="2000" b="0" dirty="0">
                <a:solidFill>
                  <a:srgbClr val="000000"/>
                </a:solidFill>
                <a:effectLst/>
              </a:rPr>
              <a:t>(X[</a:t>
            </a:r>
            <a:r>
              <a:rPr lang="en-IN" sz="2000" b="0" dirty="0">
                <a:solidFill>
                  <a:srgbClr val="A31515"/>
                </a:solidFill>
                <a:effectLst/>
              </a:rPr>
              <a:t>'GR'</a:t>
            </a:r>
            <a:r>
              <a:rPr lang="en-IN" sz="2000" b="0" dirty="0">
                <a:solidFill>
                  <a:srgbClr val="000000"/>
                </a:solidFill>
                <a:effectLst/>
              </a:rPr>
              <a:t>]))/(</a:t>
            </a:r>
            <a:r>
              <a:rPr lang="en-IN" sz="2000" b="0" dirty="0">
                <a:solidFill>
                  <a:srgbClr val="795E26"/>
                </a:solidFill>
                <a:effectLst/>
              </a:rPr>
              <a:t>max</a:t>
            </a:r>
            <a:r>
              <a:rPr lang="en-IN" sz="2000" b="0" dirty="0">
                <a:solidFill>
                  <a:srgbClr val="000000"/>
                </a:solidFill>
                <a:effectLst/>
              </a:rPr>
              <a:t>(X[</a:t>
            </a:r>
            <a:r>
              <a:rPr lang="en-IN" sz="2000" b="0" dirty="0">
                <a:solidFill>
                  <a:srgbClr val="A31515"/>
                </a:solidFill>
                <a:effectLst/>
              </a:rPr>
              <a:t>'GR'</a:t>
            </a:r>
            <a:r>
              <a:rPr lang="en-IN" sz="2000" b="0" dirty="0">
                <a:solidFill>
                  <a:srgbClr val="000000"/>
                </a:solidFill>
                <a:effectLst/>
              </a:rPr>
              <a:t>] - </a:t>
            </a:r>
            <a:r>
              <a:rPr lang="en-IN" sz="2000" b="0" dirty="0">
                <a:solidFill>
                  <a:srgbClr val="795E26"/>
                </a:solidFill>
                <a:effectLst/>
              </a:rPr>
              <a:t>min</a:t>
            </a:r>
            <a:r>
              <a:rPr lang="en-IN" sz="2000" b="0" dirty="0">
                <a:solidFill>
                  <a:srgbClr val="000000"/>
                </a:solidFill>
                <a:effectLst/>
              </a:rPr>
              <a:t>(X[</a:t>
            </a:r>
            <a:r>
              <a:rPr lang="en-IN" sz="2000" b="0" dirty="0">
                <a:solidFill>
                  <a:srgbClr val="A31515"/>
                </a:solidFill>
                <a:effectLst/>
              </a:rPr>
              <a:t>'GR'</a:t>
            </a:r>
            <a:r>
              <a:rPr lang="en-IN" sz="2000" b="0" dirty="0">
                <a:solidFill>
                  <a:srgbClr val="000000"/>
                </a:solidFill>
                <a:effectLst/>
              </a:rPr>
              <a:t>])))</a:t>
            </a:r>
          </a:p>
          <a:p>
            <a:pPr marL="0" indent="0">
              <a:buNone/>
            </a:pPr>
            <a:r>
              <a:rPr lang="en-IN" sz="2000" b="0" dirty="0">
                <a:solidFill>
                  <a:srgbClr val="000000"/>
                </a:solidFill>
                <a:effectLst/>
              </a:rPr>
              <a:t>    X[</a:t>
            </a:r>
            <a:r>
              <a:rPr lang="en-IN" sz="2000" b="0" dirty="0">
                <a:solidFill>
                  <a:srgbClr val="A31515"/>
                </a:solidFill>
                <a:effectLst/>
              </a:rPr>
              <a:t>'</a:t>
            </a:r>
            <a:r>
              <a:rPr lang="en-IN" sz="2000" b="0" dirty="0" err="1">
                <a:solidFill>
                  <a:srgbClr val="A31515"/>
                </a:solidFill>
                <a:effectLst/>
              </a:rPr>
              <a:t>Vsh</a:t>
            </a:r>
            <a:r>
              <a:rPr lang="en-IN" sz="2000" b="0" dirty="0">
                <a:solidFill>
                  <a:srgbClr val="A31515"/>
                </a:solidFill>
                <a:effectLst/>
              </a:rPr>
              <a:t>'</a:t>
            </a:r>
            <a:r>
              <a:rPr lang="en-IN" sz="2000" b="0" dirty="0">
                <a:solidFill>
                  <a:srgbClr val="000000"/>
                </a:solidFill>
                <a:effectLst/>
              </a:rPr>
              <a:t>] = X[</a:t>
            </a:r>
            <a:r>
              <a:rPr lang="en-IN" sz="2000" b="0" dirty="0">
                <a:solidFill>
                  <a:srgbClr val="A31515"/>
                </a:solidFill>
                <a:effectLst/>
              </a:rPr>
              <a:t>'IGR'</a:t>
            </a:r>
            <a:r>
              <a:rPr lang="en-IN" sz="2000" b="0" dirty="0">
                <a:solidFill>
                  <a:srgbClr val="000000"/>
                </a:solidFill>
                <a:effectLst/>
              </a:rPr>
              <a:t>]/(</a:t>
            </a:r>
            <a:r>
              <a:rPr lang="en-IN" sz="2000" b="0" dirty="0">
                <a:solidFill>
                  <a:srgbClr val="09885A"/>
                </a:solidFill>
                <a:effectLst/>
              </a:rPr>
              <a:t>3</a:t>
            </a:r>
            <a:r>
              <a:rPr lang="en-IN" sz="2000" b="0" dirty="0">
                <a:solidFill>
                  <a:srgbClr val="000000"/>
                </a:solidFill>
                <a:effectLst/>
              </a:rPr>
              <a:t> - </a:t>
            </a:r>
            <a:r>
              <a:rPr lang="en-IN" sz="2000" b="0" dirty="0">
                <a:solidFill>
                  <a:srgbClr val="09885A"/>
                </a:solidFill>
                <a:effectLst/>
              </a:rPr>
              <a:t>2</a:t>
            </a:r>
            <a:r>
              <a:rPr lang="en-IN" sz="2000" b="0" dirty="0">
                <a:solidFill>
                  <a:srgbClr val="000000"/>
                </a:solidFill>
                <a:effectLst/>
              </a:rPr>
              <a:t>*X[</a:t>
            </a:r>
            <a:r>
              <a:rPr lang="en-IN" sz="2000" b="0" dirty="0">
                <a:solidFill>
                  <a:srgbClr val="A31515"/>
                </a:solidFill>
                <a:effectLst/>
              </a:rPr>
              <a:t>'IGR’</a:t>
            </a:r>
            <a:r>
              <a:rPr lang="en-IN" sz="2000" b="0" dirty="0">
                <a:solidFill>
                  <a:srgbClr val="000000"/>
                </a:solidFill>
                <a:effectLst/>
              </a:rPr>
              <a:t>])</a:t>
            </a:r>
          </a:p>
          <a:p>
            <a:pPr marL="0" indent="0">
              <a:buNone/>
            </a:pPr>
            <a:endParaRPr lang="en-IN" sz="2000" b="0" dirty="0">
              <a:solidFill>
                <a:srgbClr val="000000"/>
              </a:solidFill>
              <a:effectLst/>
            </a:endParaRPr>
          </a:p>
          <a:p>
            <a:r>
              <a:rPr lang="en-IN" sz="2000" dirty="0">
                <a:solidFill>
                  <a:srgbClr val="000000"/>
                </a:solidFill>
              </a:rPr>
              <a:t>Adding Carbon Index using RHOB log</a:t>
            </a:r>
          </a:p>
          <a:p>
            <a:pPr marL="0" indent="0">
              <a:buNone/>
            </a:pPr>
            <a:r>
              <a:rPr lang="en-IN" sz="2000" b="0" dirty="0">
                <a:solidFill>
                  <a:srgbClr val="000000"/>
                </a:solidFill>
                <a:effectLst/>
              </a:rPr>
              <a:t>    </a:t>
            </a:r>
            <a:r>
              <a:rPr lang="en-IN" sz="2000" dirty="0">
                <a:solidFill>
                  <a:srgbClr val="000000"/>
                </a:solidFill>
              </a:rPr>
              <a:t>X</a:t>
            </a:r>
            <a:r>
              <a:rPr lang="en-IN" sz="2000" b="0" dirty="0">
                <a:solidFill>
                  <a:srgbClr val="000000"/>
                </a:solidFill>
                <a:effectLst/>
              </a:rPr>
              <a:t>[</a:t>
            </a:r>
            <a:r>
              <a:rPr lang="en-IN" sz="2000" b="0" dirty="0">
                <a:solidFill>
                  <a:srgbClr val="A31515"/>
                </a:solidFill>
                <a:effectLst/>
              </a:rPr>
              <a:t>'</a:t>
            </a:r>
            <a:r>
              <a:rPr lang="en-IN" sz="2000" b="0" dirty="0" err="1">
                <a:solidFill>
                  <a:srgbClr val="A31515"/>
                </a:solidFill>
                <a:effectLst/>
              </a:rPr>
              <a:t>Carbon_Index</a:t>
            </a:r>
            <a:r>
              <a:rPr lang="en-IN" sz="2000" b="0" dirty="0">
                <a:solidFill>
                  <a:srgbClr val="A31515"/>
                </a:solidFill>
                <a:effectLst/>
              </a:rPr>
              <a:t>'</a:t>
            </a:r>
            <a:r>
              <a:rPr lang="en-IN" sz="2000" b="0" dirty="0">
                <a:solidFill>
                  <a:srgbClr val="000000"/>
                </a:solidFill>
                <a:effectLst/>
              </a:rPr>
              <a:t>] = ((</a:t>
            </a:r>
            <a:r>
              <a:rPr lang="en-IN" sz="2000" b="0" dirty="0">
                <a:solidFill>
                  <a:srgbClr val="09885A"/>
                </a:solidFill>
                <a:effectLst/>
              </a:rPr>
              <a:t>154.497</a:t>
            </a:r>
            <a:r>
              <a:rPr lang="en-IN" sz="2000" b="0" dirty="0">
                <a:solidFill>
                  <a:srgbClr val="000000"/>
                </a:solidFill>
                <a:effectLst/>
              </a:rPr>
              <a:t>/</a:t>
            </a:r>
            <a:r>
              <a:rPr lang="en-IN" sz="2000" dirty="0" err="1">
                <a:solidFill>
                  <a:srgbClr val="000000"/>
                </a:solidFill>
              </a:rPr>
              <a:t>X</a:t>
            </a:r>
            <a:r>
              <a:rPr lang="en-IN" sz="2000" b="0" dirty="0" err="1">
                <a:solidFill>
                  <a:srgbClr val="000000"/>
                </a:solidFill>
                <a:effectLst/>
              </a:rPr>
              <a:t>.RHOB.values</a:t>
            </a:r>
            <a:r>
              <a:rPr lang="en-IN" sz="2000" b="0" dirty="0">
                <a:solidFill>
                  <a:srgbClr val="000000"/>
                </a:solidFill>
                <a:effectLst/>
              </a:rPr>
              <a:t>) - </a:t>
            </a:r>
            <a:r>
              <a:rPr lang="en-IN" sz="2000" b="0" dirty="0">
                <a:solidFill>
                  <a:srgbClr val="09885A"/>
                </a:solidFill>
                <a:effectLst/>
              </a:rPr>
              <a:t>57.261</a:t>
            </a:r>
            <a:r>
              <a:rPr lang="en-IN" sz="2000" b="0" dirty="0">
                <a:solidFill>
                  <a:srgbClr val="000000"/>
                </a:solidFill>
                <a:effectLst/>
              </a:rPr>
              <a:t>)</a:t>
            </a:r>
          </a:p>
          <a:p>
            <a:pPr marL="0" indent="0">
              <a:buNone/>
            </a:pPr>
            <a:endParaRPr lang="en-IN" sz="2000" b="0" dirty="0">
              <a:solidFill>
                <a:srgbClr val="000000"/>
              </a:solidFill>
              <a:effectLst/>
            </a:endParaRPr>
          </a:p>
          <a:p>
            <a:pPr marL="0" indent="0">
              <a:buNone/>
            </a:pPr>
            <a:endParaRPr lang="en-IN" sz="1400" b="0" dirty="0">
              <a:solidFill>
                <a:srgbClr val="000000"/>
              </a:solidFill>
              <a:effectLst/>
              <a:latin typeface="Courier New" panose="02070309020205020404" pitchFamily="49" charset="0"/>
            </a:endParaRPr>
          </a:p>
          <a:p>
            <a:pPr marL="0" indent="0">
              <a:buNone/>
            </a:pPr>
            <a:endParaRPr lang="en-US" sz="2000" dirty="0">
              <a:effectLst/>
            </a:endParaRPr>
          </a:p>
          <a:p>
            <a:endParaRPr lang="en-IN" dirty="0"/>
          </a:p>
        </p:txBody>
      </p:sp>
    </p:spTree>
    <p:extLst>
      <p:ext uri="{BB962C8B-B14F-4D97-AF65-F5344CB8AC3E}">
        <p14:creationId xmlns:p14="http://schemas.microsoft.com/office/powerpoint/2010/main" val="3139985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A9157-9708-4A64-8A35-ED5C26848DC8}"/>
              </a:ext>
            </a:extLst>
          </p:cNvPr>
          <p:cNvSpPr>
            <a:spLocks noGrp="1"/>
          </p:cNvSpPr>
          <p:nvPr>
            <p:ph type="title"/>
          </p:nvPr>
        </p:nvSpPr>
        <p:spPr>
          <a:xfrm>
            <a:off x="0" y="18255"/>
            <a:ext cx="10515600" cy="1325563"/>
          </a:xfrm>
        </p:spPr>
        <p:txBody>
          <a:bodyPr/>
          <a:lstStyle/>
          <a:p>
            <a:r>
              <a:rPr lang="en-IN" b="1" dirty="0"/>
              <a:t>Dimensionality Reduction</a:t>
            </a:r>
          </a:p>
        </p:txBody>
      </p:sp>
      <p:sp>
        <p:nvSpPr>
          <p:cNvPr id="3" name="Content Placeholder 2">
            <a:extLst>
              <a:ext uri="{FF2B5EF4-FFF2-40B4-BE49-F238E27FC236}">
                <a16:creationId xmlns:a16="http://schemas.microsoft.com/office/drawing/2014/main" id="{B888D9DE-CCCC-40B1-BCC7-FAA7ECEA28D1}"/>
              </a:ext>
            </a:extLst>
          </p:cNvPr>
          <p:cNvSpPr>
            <a:spLocks noGrp="1"/>
          </p:cNvSpPr>
          <p:nvPr>
            <p:ph idx="1"/>
          </p:nvPr>
        </p:nvSpPr>
        <p:spPr>
          <a:xfrm>
            <a:off x="0" y="1343818"/>
            <a:ext cx="12192000" cy="5760720"/>
          </a:xfrm>
        </p:spPr>
        <p:txBody>
          <a:bodyPr/>
          <a:lstStyle/>
          <a:p>
            <a:r>
              <a:rPr lang="en-IN" dirty="0"/>
              <a:t>Removed Features with high collinearity.</a:t>
            </a:r>
          </a:p>
          <a:p>
            <a:r>
              <a:rPr lang="en-IN" dirty="0"/>
              <a:t>Removed Feature based on p-value.</a:t>
            </a:r>
          </a:p>
          <a:p>
            <a:r>
              <a:rPr lang="en-IN" dirty="0"/>
              <a:t>Removed Features based on mutual information.</a:t>
            </a:r>
          </a:p>
          <a:p>
            <a:r>
              <a:rPr lang="en-IN" dirty="0"/>
              <a:t>Removed Features with low variance.</a:t>
            </a:r>
          </a:p>
          <a:p>
            <a:pPr marL="0" indent="0">
              <a:buNone/>
            </a:pPr>
            <a:endParaRPr lang="en-IN" dirty="0"/>
          </a:p>
          <a:p>
            <a:pPr marL="0" indent="0">
              <a:buNone/>
            </a:pPr>
            <a:r>
              <a:rPr lang="en-IN" b="1" u="sng" dirty="0"/>
              <a:t>Columns in Final Dataset (After Dimensionality Reduction)</a:t>
            </a:r>
          </a:p>
          <a:p>
            <a:pPr marL="0" indent="0">
              <a:buNone/>
            </a:pPr>
            <a:r>
              <a:rPr lang="en-IN" sz="2400" dirty="0"/>
              <a:t>DEPTH_MD, RMED, RHOB, GR, NPHI, PEF, DTC , SP,  ROP, DRHO, RXO, MUDWEIGHT, </a:t>
            </a:r>
            <a:r>
              <a:rPr lang="en-IN" sz="2400" dirty="0" err="1"/>
              <a:t>RDEPgrad</a:t>
            </a:r>
            <a:r>
              <a:rPr lang="en-IN" sz="2400" dirty="0"/>
              <a:t>, </a:t>
            </a:r>
            <a:r>
              <a:rPr lang="en-IN" sz="2400" dirty="0" err="1"/>
              <a:t>GRgrad</a:t>
            </a:r>
            <a:r>
              <a:rPr lang="en-IN" sz="2400" dirty="0"/>
              <a:t>, </a:t>
            </a:r>
            <a:r>
              <a:rPr lang="en-IN" sz="2400" dirty="0" err="1"/>
              <a:t>DTCgrad</a:t>
            </a:r>
            <a:r>
              <a:rPr lang="en-IN" sz="2400" dirty="0"/>
              <a:t>, </a:t>
            </a:r>
            <a:r>
              <a:rPr lang="en-IN" sz="2400" dirty="0" err="1"/>
              <a:t>SPgrad</a:t>
            </a:r>
            <a:r>
              <a:rPr lang="en-IN" sz="2400" dirty="0"/>
              <a:t>, </a:t>
            </a:r>
            <a:r>
              <a:rPr lang="en-IN" sz="2400" dirty="0" err="1"/>
              <a:t>RXOgrad</a:t>
            </a:r>
            <a:r>
              <a:rPr lang="en-IN" sz="2400" dirty="0"/>
              <a:t>, </a:t>
            </a:r>
            <a:r>
              <a:rPr lang="en-IN" sz="2400" dirty="0" err="1"/>
              <a:t>RMICgrad</a:t>
            </a:r>
            <a:r>
              <a:rPr lang="en-IN" sz="2400" dirty="0"/>
              <a:t>, </a:t>
            </a:r>
            <a:r>
              <a:rPr lang="en-IN" sz="2400" dirty="0" err="1"/>
              <a:t>RMED_log</a:t>
            </a:r>
            <a:r>
              <a:rPr lang="en-IN" sz="2400" dirty="0"/>
              <a:t>, </a:t>
            </a:r>
            <a:r>
              <a:rPr lang="en-IN" sz="2400" dirty="0" err="1"/>
              <a:t>Carbon_Index</a:t>
            </a:r>
            <a:r>
              <a:rPr lang="en-IN" sz="2400" dirty="0"/>
              <a:t>, </a:t>
            </a:r>
            <a:r>
              <a:rPr lang="en-IN" sz="2400" dirty="0" err="1"/>
              <a:t>plot_size</a:t>
            </a:r>
            <a:r>
              <a:rPr lang="en-IN" sz="2400" dirty="0"/>
              <a:t>, cluster1_prob,  cluster2_prob, cluster3_prob, WELL, GROUP, FORMATION, FORCE_2020_LITHOFACIES_CONFIDENCE, LITHOLOGY</a:t>
            </a:r>
          </a:p>
          <a:p>
            <a:pPr marL="0" indent="0">
              <a:buNone/>
            </a:pPr>
            <a:endParaRPr lang="en-IN" dirty="0"/>
          </a:p>
        </p:txBody>
      </p:sp>
    </p:spTree>
    <p:extLst>
      <p:ext uri="{BB962C8B-B14F-4D97-AF65-F5344CB8AC3E}">
        <p14:creationId xmlns:p14="http://schemas.microsoft.com/office/powerpoint/2010/main" val="327156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2520-2982-47C5-8E76-B73BFD2F2112}"/>
              </a:ext>
            </a:extLst>
          </p:cNvPr>
          <p:cNvSpPr>
            <a:spLocks noGrp="1"/>
          </p:cNvSpPr>
          <p:nvPr>
            <p:ph type="title"/>
          </p:nvPr>
        </p:nvSpPr>
        <p:spPr>
          <a:xfrm>
            <a:off x="0" y="0"/>
            <a:ext cx="11353800" cy="904117"/>
          </a:xfrm>
        </p:spPr>
        <p:txBody>
          <a:bodyPr/>
          <a:lstStyle/>
          <a:p>
            <a:r>
              <a:rPr lang="en-IN" b="1" dirty="0"/>
              <a:t>Scoring Function</a:t>
            </a:r>
          </a:p>
        </p:txBody>
      </p:sp>
      <p:sp>
        <p:nvSpPr>
          <p:cNvPr id="3" name="Content Placeholder 2">
            <a:extLst>
              <a:ext uri="{FF2B5EF4-FFF2-40B4-BE49-F238E27FC236}">
                <a16:creationId xmlns:a16="http://schemas.microsoft.com/office/drawing/2014/main" id="{FBE7B587-2CC3-4B95-9514-8FF59433780C}"/>
              </a:ext>
            </a:extLst>
          </p:cNvPr>
          <p:cNvSpPr>
            <a:spLocks noGrp="1"/>
          </p:cNvSpPr>
          <p:nvPr>
            <p:ph idx="1"/>
          </p:nvPr>
        </p:nvSpPr>
        <p:spPr>
          <a:xfrm>
            <a:off x="0" y="748568"/>
            <a:ext cx="12192000" cy="4486275"/>
          </a:xfrm>
        </p:spPr>
        <p:txBody>
          <a:bodyPr>
            <a:normAutofit/>
          </a:bodyPr>
          <a:lstStyle/>
          <a:p>
            <a:pPr marL="0" indent="0">
              <a:buNone/>
            </a:pPr>
            <a:r>
              <a:rPr lang="en-US" sz="2000" dirty="0"/>
              <a:t>We have been provided a custom made penalty matrix derived from the averaged input of a representative sample of geoscientists. This allows for petrophysically unreasonable predictions to be scored by a degree of “wrongness”.</a:t>
            </a:r>
          </a:p>
          <a:p>
            <a:pPr marL="0" indent="0">
              <a:buNone/>
            </a:pPr>
            <a:r>
              <a:rPr lang="en-US" sz="2000" dirty="0"/>
              <a:t>  </a:t>
            </a:r>
            <a:endParaRPr lang="en-IN" sz="2000" dirty="0"/>
          </a:p>
        </p:txBody>
      </p:sp>
      <p:pic>
        <p:nvPicPr>
          <p:cNvPr id="4" name="Picture 3">
            <a:extLst>
              <a:ext uri="{FF2B5EF4-FFF2-40B4-BE49-F238E27FC236}">
                <a16:creationId xmlns:a16="http://schemas.microsoft.com/office/drawing/2014/main" id="{5A8C5184-E664-4541-BD47-BF3A32E082A3}"/>
              </a:ext>
            </a:extLst>
          </p:cNvPr>
          <p:cNvPicPr>
            <a:picLocks noChangeAspect="1"/>
          </p:cNvPicPr>
          <p:nvPr/>
        </p:nvPicPr>
        <p:blipFill>
          <a:blip r:embed="rId2"/>
          <a:stretch>
            <a:fillRect/>
          </a:stretch>
        </p:blipFill>
        <p:spPr>
          <a:xfrm>
            <a:off x="8795675" y="2518250"/>
            <a:ext cx="3273742" cy="1166813"/>
          </a:xfrm>
          <a:prstGeom prst="rect">
            <a:avLst/>
          </a:prstGeom>
        </p:spPr>
      </p:pic>
      <p:sp>
        <p:nvSpPr>
          <p:cNvPr id="6" name="TextBox 5">
            <a:extLst>
              <a:ext uri="{FF2B5EF4-FFF2-40B4-BE49-F238E27FC236}">
                <a16:creationId xmlns:a16="http://schemas.microsoft.com/office/drawing/2014/main" id="{EC51556D-2C4D-4DEB-9DA8-B26580EF3740}"/>
              </a:ext>
            </a:extLst>
          </p:cNvPr>
          <p:cNvSpPr txBox="1"/>
          <p:nvPr/>
        </p:nvSpPr>
        <p:spPr>
          <a:xfrm>
            <a:off x="8795676" y="3866294"/>
            <a:ext cx="3273742" cy="1477328"/>
          </a:xfrm>
          <a:prstGeom prst="rect">
            <a:avLst/>
          </a:prstGeom>
          <a:noFill/>
        </p:spPr>
        <p:txBody>
          <a:bodyPr wrap="square">
            <a:spAutoFit/>
          </a:bodyPr>
          <a:lstStyle/>
          <a:p>
            <a:r>
              <a:rPr lang="en-US" dirty="0"/>
              <a:t>where </a:t>
            </a:r>
            <a:r>
              <a:rPr lang="en-US" i="1" dirty="0"/>
              <a:t>A</a:t>
            </a:r>
            <a:r>
              <a:rPr lang="en-US" dirty="0"/>
              <a:t> is the scoring matrix above, </a:t>
            </a:r>
            <a:r>
              <a:rPr lang="en-US" i="1" dirty="0"/>
              <a:t>N</a:t>
            </a:r>
            <a:r>
              <a:rPr lang="en-US" dirty="0"/>
              <a:t> is the number of samples, </a:t>
            </a:r>
            <a:r>
              <a:rPr lang="en-US" i="1" dirty="0" err="1"/>
              <a:t>ŷ_i</a:t>
            </a:r>
            <a:r>
              <a:rPr lang="en-US" i="1" dirty="0"/>
              <a:t> </a:t>
            </a:r>
            <a:r>
              <a:rPr lang="en-US" dirty="0"/>
              <a:t>is the true lithology label and </a:t>
            </a:r>
            <a:r>
              <a:rPr lang="en-US" i="1" dirty="0" err="1"/>
              <a:t>y_i</a:t>
            </a:r>
            <a:r>
              <a:rPr lang="en-US" dirty="0"/>
              <a:t> is the predicted lithology label</a:t>
            </a:r>
            <a:endParaRPr lang="en-IN" dirty="0"/>
          </a:p>
        </p:txBody>
      </p:sp>
      <p:pic>
        <p:nvPicPr>
          <p:cNvPr id="7" name="Picture 6">
            <a:extLst>
              <a:ext uri="{FF2B5EF4-FFF2-40B4-BE49-F238E27FC236}">
                <a16:creationId xmlns:a16="http://schemas.microsoft.com/office/drawing/2014/main" id="{7ED980D1-0D61-4FA6-9A42-C8F5B7BC7D09}"/>
              </a:ext>
            </a:extLst>
          </p:cNvPr>
          <p:cNvPicPr>
            <a:picLocks noChangeAspect="1"/>
          </p:cNvPicPr>
          <p:nvPr/>
        </p:nvPicPr>
        <p:blipFill>
          <a:blip r:embed="rId3"/>
          <a:stretch>
            <a:fillRect/>
          </a:stretch>
        </p:blipFill>
        <p:spPr>
          <a:xfrm>
            <a:off x="313899" y="1623157"/>
            <a:ext cx="8359193" cy="5136896"/>
          </a:xfrm>
          <a:prstGeom prst="rect">
            <a:avLst/>
          </a:prstGeom>
        </p:spPr>
      </p:pic>
    </p:spTree>
    <p:extLst>
      <p:ext uri="{BB962C8B-B14F-4D97-AF65-F5344CB8AC3E}">
        <p14:creationId xmlns:p14="http://schemas.microsoft.com/office/powerpoint/2010/main" val="2637259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0119-2D39-4112-BAC4-507C861628FE}"/>
              </a:ext>
            </a:extLst>
          </p:cNvPr>
          <p:cNvSpPr>
            <a:spLocks noGrp="1"/>
          </p:cNvSpPr>
          <p:nvPr>
            <p:ph type="title"/>
          </p:nvPr>
        </p:nvSpPr>
        <p:spPr/>
        <p:txBody>
          <a:bodyPr/>
          <a:lstStyle/>
          <a:p>
            <a:r>
              <a:rPr lang="en-IN" b="1" dirty="0"/>
              <a:t>Problem Statement</a:t>
            </a:r>
          </a:p>
        </p:txBody>
      </p:sp>
      <p:sp>
        <p:nvSpPr>
          <p:cNvPr id="3" name="Content Placeholder 2">
            <a:extLst>
              <a:ext uri="{FF2B5EF4-FFF2-40B4-BE49-F238E27FC236}">
                <a16:creationId xmlns:a16="http://schemas.microsoft.com/office/drawing/2014/main" id="{708965A0-CBAC-41FE-BCBA-CD019A2B9145}"/>
              </a:ext>
            </a:extLst>
          </p:cNvPr>
          <p:cNvSpPr>
            <a:spLocks noGrp="1"/>
          </p:cNvSpPr>
          <p:nvPr>
            <p:ph idx="1"/>
          </p:nvPr>
        </p:nvSpPr>
        <p:spPr>
          <a:xfrm>
            <a:off x="838200" y="1825625"/>
            <a:ext cx="8981661" cy="4351338"/>
          </a:xfrm>
        </p:spPr>
        <p:txBody>
          <a:bodyPr/>
          <a:lstStyle/>
          <a:p>
            <a:pPr marL="0" indent="0">
              <a:buNone/>
            </a:pPr>
            <a:r>
              <a:rPr lang="en-US" dirty="0"/>
              <a:t>The objective of the competition is to create machine learning model to correctly predict lithology labels using provided well logs, provided NPD Lithostratigraphy and well location X,Y position.</a:t>
            </a:r>
          </a:p>
          <a:p>
            <a:pPr marL="0" indent="0">
              <a:buNone/>
            </a:pPr>
            <a:endParaRPr lang="en-IN" dirty="0"/>
          </a:p>
        </p:txBody>
      </p:sp>
      <p:pic>
        <p:nvPicPr>
          <p:cNvPr id="1026" name="Picture 2">
            <a:extLst>
              <a:ext uri="{FF2B5EF4-FFF2-40B4-BE49-F238E27FC236}">
                <a16:creationId xmlns:a16="http://schemas.microsoft.com/office/drawing/2014/main" id="{00D28F98-8133-4943-8792-C38E6C5D7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5720" y="543339"/>
            <a:ext cx="1762125" cy="6224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770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A1F8-A7D9-489F-8D70-CE0702EB8491}"/>
              </a:ext>
            </a:extLst>
          </p:cNvPr>
          <p:cNvSpPr>
            <a:spLocks noGrp="1"/>
          </p:cNvSpPr>
          <p:nvPr>
            <p:ph type="title"/>
          </p:nvPr>
        </p:nvSpPr>
        <p:spPr>
          <a:xfrm>
            <a:off x="0" y="18255"/>
            <a:ext cx="11353800" cy="1325563"/>
          </a:xfrm>
        </p:spPr>
        <p:txBody>
          <a:bodyPr/>
          <a:lstStyle/>
          <a:p>
            <a:r>
              <a:rPr lang="en-IN" b="1" dirty="0"/>
              <a:t>Final Lithology Classification</a:t>
            </a:r>
          </a:p>
        </p:txBody>
      </p:sp>
      <p:sp>
        <p:nvSpPr>
          <p:cNvPr id="3" name="Content Placeholder 2">
            <a:extLst>
              <a:ext uri="{FF2B5EF4-FFF2-40B4-BE49-F238E27FC236}">
                <a16:creationId xmlns:a16="http://schemas.microsoft.com/office/drawing/2014/main" id="{FABCEA99-862E-43CF-B8D6-0EC68F5F7650}"/>
              </a:ext>
            </a:extLst>
          </p:cNvPr>
          <p:cNvSpPr>
            <a:spLocks noGrp="1"/>
          </p:cNvSpPr>
          <p:nvPr>
            <p:ph idx="1"/>
          </p:nvPr>
        </p:nvSpPr>
        <p:spPr>
          <a:xfrm>
            <a:off x="0" y="1343817"/>
            <a:ext cx="12192000" cy="5495927"/>
          </a:xfrm>
        </p:spPr>
        <p:txBody>
          <a:bodyPr/>
          <a:lstStyle/>
          <a:p>
            <a:pPr marL="0" indent="0">
              <a:buNone/>
            </a:pPr>
            <a:r>
              <a:rPr lang="en-IN" sz="2000" b="1" u="sng" dirty="0"/>
              <a:t>Model                                 </a:t>
            </a:r>
          </a:p>
          <a:p>
            <a:pPr marL="0" indent="0">
              <a:buNone/>
            </a:pPr>
            <a:r>
              <a:rPr lang="en-IN" sz="2000" dirty="0" err="1"/>
              <a:t>ExtraTree</a:t>
            </a:r>
            <a:r>
              <a:rPr lang="en-IN" sz="2000" dirty="0"/>
              <a:t> Regressor</a:t>
            </a:r>
          </a:p>
          <a:p>
            <a:pPr marL="0" indent="0">
              <a:buNone/>
            </a:pPr>
            <a:r>
              <a:rPr lang="en-IN" sz="2000" dirty="0"/>
              <a:t>Stratified train-test</a:t>
            </a:r>
          </a:p>
          <a:p>
            <a:pPr marL="0" indent="0">
              <a:buNone/>
            </a:pPr>
            <a:r>
              <a:rPr lang="en-IN" sz="2000" dirty="0"/>
              <a:t>Normalization : z score</a:t>
            </a:r>
          </a:p>
          <a:p>
            <a:pPr marL="0" indent="0">
              <a:buNone/>
            </a:pPr>
            <a:r>
              <a:rPr lang="en-IN" sz="2000" dirty="0" err="1"/>
              <a:t>Class_Weight</a:t>
            </a:r>
            <a:r>
              <a:rPr lang="en-IN" sz="2000" dirty="0"/>
              <a:t> : balanced</a:t>
            </a:r>
          </a:p>
          <a:p>
            <a:pPr marL="0" indent="0">
              <a:buNone/>
            </a:pPr>
            <a:r>
              <a:rPr lang="en-IN" sz="2000" dirty="0"/>
              <a:t>Number of K-folds : 40</a:t>
            </a:r>
          </a:p>
          <a:p>
            <a:pPr marL="0" indent="0">
              <a:buNone/>
            </a:pPr>
            <a:endParaRPr lang="en-IN" dirty="0"/>
          </a:p>
        </p:txBody>
      </p:sp>
      <p:sp>
        <p:nvSpPr>
          <p:cNvPr id="4" name="AutoShape 2">
            <a:extLst>
              <a:ext uri="{FF2B5EF4-FFF2-40B4-BE49-F238E27FC236}">
                <a16:creationId xmlns:a16="http://schemas.microsoft.com/office/drawing/2014/main" id="{877AA9A5-2EAC-41DE-9F36-104CA69613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a:extLst>
              <a:ext uri="{FF2B5EF4-FFF2-40B4-BE49-F238E27FC236}">
                <a16:creationId xmlns:a16="http://schemas.microsoft.com/office/drawing/2014/main" id="{27E85B9B-E3F0-465E-9A8E-B0000D1B0B0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94EC5F73-E188-4EE9-8A8D-ECE850EEE2DF}"/>
              </a:ext>
            </a:extLst>
          </p:cNvPr>
          <p:cNvPicPr>
            <a:picLocks noChangeAspect="1"/>
          </p:cNvPicPr>
          <p:nvPr/>
        </p:nvPicPr>
        <p:blipFill>
          <a:blip r:embed="rId2"/>
          <a:stretch>
            <a:fillRect/>
          </a:stretch>
        </p:blipFill>
        <p:spPr>
          <a:xfrm>
            <a:off x="2671969" y="1056861"/>
            <a:ext cx="4457701" cy="2676939"/>
          </a:xfrm>
          <a:prstGeom prst="rect">
            <a:avLst/>
          </a:prstGeom>
        </p:spPr>
      </p:pic>
      <p:pic>
        <p:nvPicPr>
          <p:cNvPr id="8" name="Picture 7">
            <a:extLst>
              <a:ext uri="{FF2B5EF4-FFF2-40B4-BE49-F238E27FC236}">
                <a16:creationId xmlns:a16="http://schemas.microsoft.com/office/drawing/2014/main" id="{9E748934-5F5C-4DD7-9C89-392F5D191B6D}"/>
              </a:ext>
            </a:extLst>
          </p:cNvPr>
          <p:cNvPicPr>
            <a:picLocks noChangeAspect="1"/>
          </p:cNvPicPr>
          <p:nvPr/>
        </p:nvPicPr>
        <p:blipFill>
          <a:blip r:embed="rId3"/>
          <a:stretch>
            <a:fillRect/>
          </a:stretch>
        </p:blipFill>
        <p:spPr>
          <a:xfrm>
            <a:off x="7129670" y="904631"/>
            <a:ext cx="4931465" cy="2829168"/>
          </a:xfrm>
          <a:prstGeom prst="rect">
            <a:avLst/>
          </a:prstGeom>
        </p:spPr>
      </p:pic>
      <p:pic>
        <p:nvPicPr>
          <p:cNvPr id="9" name="Picture 8">
            <a:extLst>
              <a:ext uri="{FF2B5EF4-FFF2-40B4-BE49-F238E27FC236}">
                <a16:creationId xmlns:a16="http://schemas.microsoft.com/office/drawing/2014/main" id="{25920585-866E-4045-9826-FCFC0B79FBED}"/>
              </a:ext>
            </a:extLst>
          </p:cNvPr>
          <p:cNvPicPr>
            <a:picLocks noChangeAspect="1"/>
          </p:cNvPicPr>
          <p:nvPr/>
        </p:nvPicPr>
        <p:blipFill>
          <a:blip r:embed="rId4"/>
          <a:stretch>
            <a:fillRect/>
          </a:stretch>
        </p:blipFill>
        <p:spPr>
          <a:xfrm>
            <a:off x="2671969" y="3733800"/>
            <a:ext cx="4457701" cy="2985052"/>
          </a:xfrm>
          <a:prstGeom prst="rect">
            <a:avLst/>
          </a:prstGeom>
        </p:spPr>
      </p:pic>
      <p:pic>
        <p:nvPicPr>
          <p:cNvPr id="10" name="Picture 9">
            <a:extLst>
              <a:ext uri="{FF2B5EF4-FFF2-40B4-BE49-F238E27FC236}">
                <a16:creationId xmlns:a16="http://schemas.microsoft.com/office/drawing/2014/main" id="{A89B096E-597C-4923-846D-A0563682ACEF}"/>
              </a:ext>
            </a:extLst>
          </p:cNvPr>
          <p:cNvPicPr>
            <a:picLocks noChangeAspect="1"/>
          </p:cNvPicPr>
          <p:nvPr/>
        </p:nvPicPr>
        <p:blipFill>
          <a:blip r:embed="rId5"/>
          <a:stretch>
            <a:fillRect/>
          </a:stretch>
        </p:blipFill>
        <p:spPr>
          <a:xfrm>
            <a:off x="7129256" y="3804445"/>
            <a:ext cx="4931464" cy="2914407"/>
          </a:xfrm>
          <a:prstGeom prst="rect">
            <a:avLst/>
          </a:prstGeom>
        </p:spPr>
      </p:pic>
    </p:spTree>
    <p:extLst>
      <p:ext uri="{BB962C8B-B14F-4D97-AF65-F5344CB8AC3E}">
        <p14:creationId xmlns:p14="http://schemas.microsoft.com/office/powerpoint/2010/main" val="109666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12ECC-426B-485A-ADB8-A5DD43FE6D4D}"/>
              </a:ext>
            </a:extLst>
          </p:cNvPr>
          <p:cNvSpPr>
            <a:spLocks noGrp="1"/>
          </p:cNvSpPr>
          <p:nvPr>
            <p:ph type="title"/>
          </p:nvPr>
        </p:nvSpPr>
        <p:spPr>
          <a:xfrm>
            <a:off x="0" y="18255"/>
            <a:ext cx="11353800" cy="1325563"/>
          </a:xfrm>
        </p:spPr>
        <p:txBody>
          <a:bodyPr/>
          <a:lstStyle/>
          <a:p>
            <a:r>
              <a:rPr lang="en-IN" dirty="0"/>
              <a:t>Classification Result</a:t>
            </a:r>
          </a:p>
        </p:txBody>
      </p:sp>
      <p:sp>
        <p:nvSpPr>
          <p:cNvPr id="3" name="Content Placeholder 2">
            <a:extLst>
              <a:ext uri="{FF2B5EF4-FFF2-40B4-BE49-F238E27FC236}">
                <a16:creationId xmlns:a16="http://schemas.microsoft.com/office/drawing/2014/main" id="{DF50EAEF-7DB3-44DC-8F8D-17CFB92B7E18}"/>
              </a:ext>
            </a:extLst>
          </p:cNvPr>
          <p:cNvSpPr>
            <a:spLocks noGrp="1"/>
          </p:cNvSpPr>
          <p:nvPr>
            <p:ph idx="1"/>
          </p:nvPr>
        </p:nvSpPr>
        <p:spPr>
          <a:xfrm>
            <a:off x="106017" y="1086678"/>
            <a:ext cx="11979965" cy="5618922"/>
          </a:xfrm>
        </p:spPr>
        <p:txBody>
          <a:bodyPr/>
          <a:lstStyle/>
          <a:p>
            <a:pPr marL="0" indent="0">
              <a:buNone/>
            </a:pPr>
            <a:r>
              <a:rPr lang="en-IN" sz="2000" dirty="0"/>
              <a:t>Test Wells: - </a:t>
            </a:r>
            <a:r>
              <a:rPr lang="en-IN" sz="2000" b="0" dirty="0">
                <a:solidFill>
                  <a:srgbClr val="A31515"/>
                </a:solidFill>
                <a:effectLst/>
                <a:latin typeface="Courier New" panose="02070309020205020404" pitchFamily="49" charset="0"/>
              </a:rPr>
              <a:t>'30/3-3'</a:t>
            </a:r>
            <a:r>
              <a:rPr lang="en-IN" sz="2000" b="0" dirty="0">
                <a:solidFill>
                  <a:srgbClr val="000000"/>
                </a:solidFill>
                <a:effectLst/>
                <a:latin typeface="Courier New" panose="02070309020205020404" pitchFamily="49" charset="0"/>
              </a:rPr>
              <a:t>,</a:t>
            </a:r>
            <a:r>
              <a:rPr lang="en-IN" sz="2000" b="0" dirty="0">
                <a:solidFill>
                  <a:srgbClr val="A31515"/>
                </a:solidFill>
                <a:effectLst/>
                <a:latin typeface="Courier New" panose="02070309020205020404" pitchFamily="49" charset="0"/>
              </a:rPr>
              <a:t>'30/6-5'</a:t>
            </a:r>
            <a:r>
              <a:rPr lang="en-IN" sz="2000" b="0" dirty="0">
                <a:solidFill>
                  <a:srgbClr val="000000"/>
                </a:solidFill>
                <a:effectLst/>
                <a:latin typeface="Courier New" panose="02070309020205020404" pitchFamily="49" charset="0"/>
              </a:rPr>
              <a:t>,</a:t>
            </a:r>
            <a:r>
              <a:rPr lang="en-IN" sz="2000" b="0" dirty="0">
                <a:solidFill>
                  <a:srgbClr val="A31515"/>
                </a:solidFill>
                <a:effectLst/>
                <a:latin typeface="Courier New" panose="02070309020205020404" pitchFamily="49" charset="0"/>
              </a:rPr>
              <a:t>'31/2-9'</a:t>
            </a:r>
            <a:r>
              <a:rPr lang="en-IN" sz="2000" b="0" dirty="0">
                <a:solidFill>
                  <a:srgbClr val="000000"/>
                </a:solidFill>
                <a:effectLst/>
                <a:latin typeface="Courier New" panose="02070309020205020404" pitchFamily="49" charset="0"/>
              </a:rPr>
              <a:t>,</a:t>
            </a:r>
            <a:r>
              <a:rPr lang="en-IN" sz="2000" b="0" dirty="0">
                <a:solidFill>
                  <a:srgbClr val="A31515"/>
                </a:solidFill>
                <a:effectLst/>
                <a:latin typeface="Courier New" panose="02070309020205020404" pitchFamily="49" charset="0"/>
              </a:rPr>
              <a:t>'15/9-13'</a:t>
            </a:r>
            <a:r>
              <a:rPr lang="en-IN" sz="2000" b="0" dirty="0">
                <a:solidFill>
                  <a:srgbClr val="000000"/>
                </a:solidFill>
                <a:effectLst/>
                <a:latin typeface="Courier New" panose="02070309020205020404" pitchFamily="49" charset="0"/>
              </a:rPr>
              <a:t>,</a:t>
            </a:r>
            <a:r>
              <a:rPr lang="en-IN" sz="2000" b="0" dirty="0">
                <a:solidFill>
                  <a:srgbClr val="A31515"/>
                </a:solidFill>
                <a:effectLst/>
                <a:latin typeface="Courier New" panose="02070309020205020404" pitchFamily="49" charset="0"/>
              </a:rPr>
              <a:t>'16/10-1'</a:t>
            </a:r>
            <a:r>
              <a:rPr lang="en-IN" sz="2000" b="0" dirty="0">
                <a:solidFill>
                  <a:srgbClr val="000000"/>
                </a:solidFill>
                <a:effectLst/>
                <a:latin typeface="Courier New" panose="02070309020205020404" pitchFamily="49" charset="0"/>
              </a:rPr>
              <a:t>,</a:t>
            </a:r>
            <a:r>
              <a:rPr lang="en-IN" sz="2000" b="0" dirty="0">
                <a:solidFill>
                  <a:srgbClr val="A31515"/>
                </a:solidFill>
                <a:effectLst/>
                <a:latin typeface="Courier New" panose="02070309020205020404" pitchFamily="49" charset="0"/>
              </a:rPr>
              <a:t>'33/9-1'</a:t>
            </a:r>
            <a:r>
              <a:rPr lang="en-IN" sz="2000" b="0" dirty="0">
                <a:solidFill>
                  <a:srgbClr val="000000"/>
                </a:solidFill>
                <a:effectLst/>
                <a:latin typeface="Courier New" panose="02070309020205020404" pitchFamily="49" charset="0"/>
              </a:rPr>
              <a:t>,</a:t>
            </a:r>
            <a:r>
              <a:rPr lang="en-IN" sz="2000" b="0" dirty="0">
                <a:solidFill>
                  <a:srgbClr val="A31515"/>
                </a:solidFill>
                <a:effectLst/>
                <a:latin typeface="Courier New" panose="02070309020205020404" pitchFamily="49" charset="0"/>
              </a:rPr>
              <a:t>'34/10-35</a:t>
            </a:r>
          </a:p>
          <a:p>
            <a:pPr marL="0" indent="0">
              <a:buNone/>
            </a:pPr>
            <a:r>
              <a:rPr lang="en-IN" sz="2000" b="0" dirty="0">
                <a:solidFill>
                  <a:srgbClr val="000000"/>
                </a:solidFill>
                <a:effectLst/>
              </a:rPr>
              <a:t>Error using </a:t>
            </a:r>
            <a:r>
              <a:rPr lang="en-IN" sz="2000" dirty="0">
                <a:solidFill>
                  <a:srgbClr val="000000"/>
                </a:solidFill>
              </a:rPr>
              <a:t>Scoring Function:- </a:t>
            </a:r>
            <a:r>
              <a:rPr lang="en-IN" sz="2000" dirty="0">
                <a:solidFill>
                  <a:srgbClr val="000000"/>
                </a:solidFill>
                <a:latin typeface="Courier New" panose="02070309020205020404" pitchFamily="49" charset="0"/>
              </a:rPr>
              <a:t>-0.712</a:t>
            </a:r>
          </a:p>
          <a:p>
            <a:pPr marL="0" indent="0">
              <a:buNone/>
            </a:pPr>
            <a:endParaRPr lang="en-IN" sz="2000" b="0" dirty="0">
              <a:solidFill>
                <a:srgbClr val="000000"/>
              </a:solidFill>
              <a:effectLst/>
              <a:latin typeface="Courier New" panose="02070309020205020404" pitchFamily="49" charset="0"/>
            </a:endParaRPr>
          </a:p>
        </p:txBody>
      </p:sp>
      <p:pic>
        <p:nvPicPr>
          <p:cNvPr id="1028" name="Picture 4">
            <a:extLst>
              <a:ext uri="{FF2B5EF4-FFF2-40B4-BE49-F238E27FC236}">
                <a16:creationId xmlns:a16="http://schemas.microsoft.com/office/drawing/2014/main" id="{2F7B1EDD-E6F7-4419-83B1-0ED012535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4" y="1789043"/>
            <a:ext cx="11576050" cy="505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70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9FBE-DEC2-4117-B0AA-681593BEB1A8}"/>
              </a:ext>
            </a:extLst>
          </p:cNvPr>
          <p:cNvSpPr>
            <a:spLocks noGrp="1"/>
          </p:cNvSpPr>
          <p:nvPr>
            <p:ph type="title"/>
          </p:nvPr>
        </p:nvSpPr>
        <p:spPr>
          <a:xfrm>
            <a:off x="0" y="1"/>
            <a:ext cx="12032973" cy="1205947"/>
          </a:xfrm>
        </p:spPr>
        <p:txBody>
          <a:bodyPr/>
          <a:lstStyle/>
          <a:p>
            <a:r>
              <a:rPr lang="en-IN" b="1" dirty="0"/>
              <a:t>Towards a global model</a:t>
            </a:r>
          </a:p>
        </p:txBody>
      </p:sp>
      <p:sp>
        <p:nvSpPr>
          <p:cNvPr id="3" name="Content Placeholder 2">
            <a:extLst>
              <a:ext uri="{FF2B5EF4-FFF2-40B4-BE49-F238E27FC236}">
                <a16:creationId xmlns:a16="http://schemas.microsoft.com/office/drawing/2014/main" id="{1E8CD7A0-BBA4-4E16-A262-EB8D8578EF03}"/>
              </a:ext>
            </a:extLst>
          </p:cNvPr>
          <p:cNvSpPr>
            <a:spLocks noGrp="1"/>
          </p:cNvSpPr>
          <p:nvPr>
            <p:ph idx="1"/>
          </p:nvPr>
        </p:nvSpPr>
        <p:spPr>
          <a:xfrm>
            <a:off x="-45720" y="1069249"/>
            <a:ext cx="12237720" cy="5983356"/>
          </a:xfrm>
        </p:spPr>
        <p:txBody>
          <a:bodyPr>
            <a:normAutofit lnSpcReduction="10000"/>
          </a:bodyPr>
          <a:lstStyle/>
          <a:p>
            <a:pPr marL="0" indent="0">
              <a:buNone/>
            </a:pPr>
            <a:r>
              <a:rPr lang="en-IN" sz="2000" dirty="0"/>
              <a:t>Now we have identified a workflow for facies classification. So, irrespective of the region from which dataset is coming, following steps will remain same and the strategy will be same:- </a:t>
            </a:r>
          </a:p>
          <a:p>
            <a:pPr marL="514350" indent="-514350">
              <a:buFont typeface="+mj-lt"/>
              <a:buAutoNum type="arabicPeriod"/>
            </a:pPr>
            <a:r>
              <a:rPr lang="en-IN" sz="2000" dirty="0"/>
              <a:t>Clustering Based on Spatial Location (if location data is available)</a:t>
            </a:r>
          </a:p>
          <a:p>
            <a:pPr marL="514350" indent="-514350">
              <a:buFont typeface="+mj-lt"/>
              <a:buAutoNum type="arabicPeriod"/>
            </a:pPr>
            <a:r>
              <a:rPr lang="en-IN" sz="2000" dirty="0" err="1"/>
              <a:t>Despiking</a:t>
            </a:r>
            <a:r>
              <a:rPr lang="en-IN" sz="2000" dirty="0"/>
              <a:t> logs</a:t>
            </a:r>
          </a:p>
          <a:p>
            <a:pPr marL="514350" indent="-514350">
              <a:buFont typeface="+mj-lt"/>
              <a:buAutoNum type="arabicPeriod"/>
            </a:pPr>
            <a:r>
              <a:rPr lang="en-IN" sz="2000" dirty="0"/>
              <a:t>Flagging Bad Holes</a:t>
            </a:r>
          </a:p>
          <a:p>
            <a:pPr marL="514350" indent="-514350">
              <a:buFont typeface="+mj-lt"/>
              <a:buAutoNum type="arabicPeriod"/>
            </a:pPr>
            <a:r>
              <a:rPr lang="en-IN" sz="2000" dirty="0"/>
              <a:t>Train and fill the flagged zones</a:t>
            </a:r>
          </a:p>
          <a:p>
            <a:pPr marL="514350" indent="-514350">
              <a:buFont typeface="+mj-lt"/>
              <a:buAutoNum type="arabicPeriod"/>
            </a:pPr>
            <a:r>
              <a:rPr lang="en-IN" sz="2000" dirty="0"/>
              <a:t>Outlier Analysis</a:t>
            </a:r>
          </a:p>
          <a:p>
            <a:pPr marL="514350" indent="-514350">
              <a:buFont typeface="+mj-lt"/>
              <a:buAutoNum type="arabicPeriod"/>
            </a:pPr>
            <a:r>
              <a:rPr lang="en-IN" sz="2000" dirty="0"/>
              <a:t>Feature Engineering</a:t>
            </a:r>
          </a:p>
          <a:p>
            <a:pPr marL="514350" indent="-514350">
              <a:buFont typeface="+mj-lt"/>
              <a:buAutoNum type="arabicPeriod"/>
            </a:pPr>
            <a:r>
              <a:rPr lang="en-IN" sz="2000" dirty="0"/>
              <a:t>Dimensionality Reduction</a:t>
            </a:r>
          </a:p>
          <a:p>
            <a:pPr marL="514350" indent="-514350">
              <a:buFont typeface="+mj-lt"/>
              <a:buAutoNum type="arabicPeriod"/>
            </a:pPr>
            <a:r>
              <a:rPr lang="en-IN" sz="2000" dirty="0"/>
              <a:t>Final Lithology Classification</a:t>
            </a:r>
          </a:p>
          <a:p>
            <a:pPr marL="0" indent="0">
              <a:buNone/>
            </a:pPr>
            <a:endParaRPr lang="en-IN" sz="2000" dirty="0"/>
          </a:p>
          <a:p>
            <a:pPr marL="0" indent="0" algn="just">
              <a:buNone/>
            </a:pPr>
            <a:r>
              <a:rPr lang="en-IN" sz="2000" dirty="0"/>
              <a:t>We can automate the whole process by using tools like Spotfire/</a:t>
            </a:r>
            <a:r>
              <a:rPr lang="en-IN" sz="2000" dirty="0" err="1"/>
              <a:t>PowerBi</a:t>
            </a:r>
            <a:r>
              <a:rPr lang="en-IN" sz="2000" dirty="0"/>
              <a:t> where we can visualize results at each step and analyse the output at each step. We will have multiple options (which have been already identified for this problem) for each step and by the process of hit and trial, for each dataset best strategy can be determined. For now, for final classification, we can use models which have been identified to perform well such as Random Forest, Extra Tree Regressor and Decision Tree and also tune them from the dashboard. </a:t>
            </a:r>
            <a:r>
              <a:rPr lang="en-US" sz="2000" dirty="0"/>
              <a:t>This will allow us to understand how the model is picking up on signal and improve model performance. </a:t>
            </a:r>
            <a:endParaRPr lang="en-IN" sz="2000" dirty="0"/>
          </a:p>
        </p:txBody>
      </p:sp>
      <p:sp>
        <p:nvSpPr>
          <p:cNvPr id="4" name="TextBox 3">
            <a:extLst>
              <a:ext uri="{FF2B5EF4-FFF2-40B4-BE49-F238E27FC236}">
                <a16:creationId xmlns:a16="http://schemas.microsoft.com/office/drawing/2014/main" id="{3E26C115-4499-4006-8C51-770B6064FE58}"/>
              </a:ext>
            </a:extLst>
          </p:cNvPr>
          <p:cNvSpPr txBox="1"/>
          <p:nvPr/>
        </p:nvSpPr>
        <p:spPr>
          <a:xfrm>
            <a:off x="11847444" y="3869635"/>
            <a:ext cx="529288" cy="382584"/>
          </a:xfrm>
          <a:prstGeom prst="rect">
            <a:avLst/>
          </a:prstGeom>
          <a:noFill/>
        </p:spPr>
        <p:txBody>
          <a:bodyPr wrap="square" rtlCol="0">
            <a:spAutoFit/>
          </a:bodyPr>
          <a:lstStyle/>
          <a:p>
            <a:endParaRPr lang="en-IN"/>
          </a:p>
        </p:txBody>
      </p:sp>
    </p:spTree>
    <p:extLst>
      <p:ext uri="{BB962C8B-B14F-4D97-AF65-F5344CB8AC3E}">
        <p14:creationId xmlns:p14="http://schemas.microsoft.com/office/powerpoint/2010/main" val="4073856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D4E93-AEC4-46B7-9007-A96F1FC96F56}"/>
              </a:ext>
            </a:extLst>
          </p:cNvPr>
          <p:cNvSpPr>
            <a:spLocks noGrp="1"/>
          </p:cNvSpPr>
          <p:nvPr>
            <p:ph idx="1"/>
          </p:nvPr>
        </p:nvSpPr>
        <p:spPr>
          <a:xfrm>
            <a:off x="159027" y="1205948"/>
            <a:ext cx="11873946" cy="5194852"/>
          </a:xfrm>
        </p:spPr>
        <p:txBody>
          <a:bodyPr>
            <a:normAutofit/>
          </a:bodyPr>
          <a:lstStyle/>
          <a:p>
            <a:pPr marL="0" indent="0">
              <a:buNone/>
            </a:pPr>
            <a:r>
              <a:rPr lang="en-US" sz="2000" dirty="0"/>
              <a:t>One other way to identify the classification model, with no prior feature engineering, We can try each of the machine learning model on a limited number of wells (around 10) with 2 wells in the holdout dataset to identify the best model. </a:t>
            </a:r>
          </a:p>
          <a:p>
            <a:pPr marL="0" indent="0">
              <a:buNone/>
            </a:pPr>
            <a:endParaRPr lang="en-IN" sz="2000" dirty="0"/>
          </a:p>
        </p:txBody>
      </p:sp>
      <p:sp>
        <p:nvSpPr>
          <p:cNvPr id="4" name="Title 1">
            <a:extLst>
              <a:ext uri="{FF2B5EF4-FFF2-40B4-BE49-F238E27FC236}">
                <a16:creationId xmlns:a16="http://schemas.microsoft.com/office/drawing/2014/main" id="{4909BE7B-462D-46ED-B475-3644F9D4597E}"/>
              </a:ext>
            </a:extLst>
          </p:cNvPr>
          <p:cNvSpPr txBox="1">
            <a:spLocks/>
          </p:cNvSpPr>
          <p:nvPr/>
        </p:nvSpPr>
        <p:spPr>
          <a:xfrm>
            <a:off x="0" y="1"/>
            <a:ext cx="12032973" cy="1205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a:t>Towards a global model</a:t>
            </a:r>
            <a:endParaRPr lang="en-IN" b="1" dirty="0"/>
          </a:p>
        </p:txBody>
      </p:sp>
      <p:pic>
        <p:nvPicPr>
          <p:cNvPr id="5" name="Picture 4">
            <a:extLst>
              <a:ext uri="{FF2B5EF4-FFF2-40B4-BE49-F238E27FC236}">
                <a16:creationId xmlns:a16="http://schemas.microsoft.com/office/drawing/2014/main" id="{4E75902A-AB59-4F47-9F5F-1C1C5A953097}"/>
              </a:ext>
            </a:extLst>
          </p:cNvPr>
          <p:cNvPicPr>
            <a:picLocks noChangeAspect="1"/>
          </p:cNvPicPr>
          <p:nvPr/>
        </p:nvPicPr>
        <p:blipFill>
          <a:blip r:embed="rId2"/>
          <a:stretch>
            <a:fillRect/>
          </a:stretch>
        </p:blipFill>
        <p:spPr>
          <a:xfrm>
            <a:off x="159027" y="2411895"/>
            <a:ext cx="2286000" cy="3686175"/>
          </a:xfrm>
          <a:prstGeom prst="rect">
            <a:avLst/>
          </a:prstGeom>
        </p:spPr>
      </p:pic>
      <p:pic>
        <p:nvPicPr>
          <p:cNvPr id="6" name="Picture 5">
            <a:extLst>
              <a:ext uri="{FF2B5EF4-FFF2-40B4-BE49-F238E27FC236}">
                <a16:creationId xmlns:a16="http://schemas.microsoft.com/office/drawing/2014/main" id="{ADCC5A9D-EB55-4685-B194-6A7E0A33EF19}"/>
              </a:ext>
            </a:extLst>
          </p:cNvPr>
          <p:cNvPicPr>
            <a:picLocks noChangeAspect="1"/>
          </p:cNvPicPr>
          <p:nvPr/>
        </p:nvPicPr>
        <p:blipFill>
          <a:blip r:embed="rId3"/>
          <a:stretch>
            <a:fillRect/>
          </a:stretch>
        </p:blipFill>
        <p:spPr>
          <a:xfrm>
            <a:off x="2556429" y="2411894"/>
            <a:ext cx="2667000" cy="2012881"/>
          </a:xfrm>
          <a:prstGeom prst="rect">
            <a:avLst/>
          </a:prstGeom>
        </p:spPr>
      </p:pic>
      <p:pic>
        <p:nvPicPr>
          <p:cNvPr id="8" name="Picture 7">
            <a:extLst>
              <a:ext uri="{FF2B5EF4-FFF2-40B4-BE49-F238E27FC236}">
                <a16:creationId xmlns:a16="http://schemas.microsoft.com/office/drawing/2014/main" id="{09CE8247-51E4-4246-A5D7-FD58E81397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4054" y="4424776"/>
            <a:ext cx="2571750" cy="1673295"/>
          </a:xfrm>
          <a:prstGeom prst="rect">
            <a:avLst/>
          </a:prstGeom>
        </p:spPr>
      </p:pic>
      <p:pic>
        <p:nvPicPr>
          <p:cNvPr id="9" name="Picture 8">
            <a:extLst>
              <a:ext uri="{FF2B5EF4-FFF2-40B4-BE49-F238E27FC236}">
                <a16:creationId xmlns:a16="http://schemas.microsoft.com/office/drawing/2014/main" id="{586DE66C-126C-47D5-AEE8-9B90AF912217}"/>
              </a:ext>
            </a:extLst>
          </p:cNvPr>
          <p:cNvPicPr>
            <a:picLocks noChangeAspect="1"/>
          </p:cNvPicPr>
          <p:nvPr/>
        </p:nvPicPr>
        <p:blipFill>
          <a:blip r:embed="rId5"/>
          <a:stretch>
            <a:fillRect/>
          </a:stretch>
        </p:blipFill>
        <p:spPr>
          <a:xfrm>
            <a:off x="5727838" y="2411894"/>
            <a:ext cx="5943600" cy="3686175"/>
          </a:xfrm>
          <a:prstGeom prst="rect">
            <a:avLst/>
          </a:prstGeom>
        </p:spPr>
      </p:pic>
      <p:sp>
        <p:nvSpPr>
          <p:cNvPr id="11" name="TextBox 10">
            <a:extLst>
              <a:ext uri="{FF2B5EF4-FFF2-40B4-BE49-F238E27FC236}">
                <a16:creationId xmlns:a16="http://schemas.microsoft.com/office/drawing/2014/main" id="{59268C1C-F510-46B1-91B9-64C915952E47}"/>
              </a:ext>
            </a:extLst>
          </p:cNvPr>
          <p:cNvSpPr txBox="1"/>
          <p:nvPr/>
        </p:nvSpPr>
        <p:spPr>
          <a:xfrm>
            <a:off x="808383" y="5791200"/>
            <a:ext cx="5287617"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2075656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3644-D9E7-45D5-A699-A60C90CCC440}"/>
              </a:ext>
            </a:extLst>
          </p:cNvPr>
          <p:cNvSpPr>
            <a:spLocks noGrp="1"/>
          </p:cNvSpPr>
          <p:nvPr>
            <p:ph type="title"/>
          </p:nvPr>
        </p:nvSpPr>
        <p:spPr>
          <a:xfrm>
            <a:off x="0" y="18255"/>
            <a:ext cx="10515600" cy="1325563"/>
          </a:xfrm>
        </p:spPr>
        <p:txBody>
          <a:bodyPr/>
          <a:lstStyle/>
          <a:p>
            <a:r>
              <a:rPr lang="en-IN" b="1" dirty="0"/>
              <a:t>More things in pipeline</a:t>
            </a:r>
          </a:p>
        </p:txBody>
      </p:sp>
      <p:sp>
        <p:nvSpPr>
          <p:cNvPr id="3" name="Content Placeholder 2">
            <a:extLst>
              <a:ext uri="{FF2B5EF4-FFF2-40B4-BE49-F238E27FC236}">
                <a16:creationId xmlns:a16="http://schemas.microsoft.com/office/drawing/2014/main" id="{9C0482A8-A2E3-4DA6-B98D-4FBE05860981}"/>
              </a:ext>
            </a:extLst>
          </p:cNvPr>
          <p:cNvSpPr>
            <a:spLocks noGrp="1"/>
          </p:cNvSpPr>
          <p:nvPr>
            <p:ph idx="1"/>
          </p:nvPr>
        </p:nvSpPr>
        <p:spPr>
          <a:xfrm>
            <a:off x="0" y="1126435"/>
            <a:ext cx="12192000" cy="5320085"/>
          </a:xfrm>
        </p:spPr>
        <p:txBody>
          <a:bodyPr>
            <a:normAutofit/>
          </a:bodyPr>
          <a:lstStyle/>
          <a:p>
            <a:pPr algn="just"/>
            <a:r>
              <a:rPr lang="en-US" sz="2000" dirty="0">
                <a:effectLst/>
                <a:latin typeface="Arial" panose="020B0604020202020204" pitchFamily="34" charset="0"/>
              </a:rPr>
              <a:t>Trying Neural Networks</a:t>
            </a:r>
          </a:p>
          <a:p>
            <a:pPr algn="just"/>
            <a:r>
              <a:rPr lang="en-US" sz="2000" dirty="0">
                <a:effectLst/>
                <a:latin typeface="Arial" panose="020B0604020202020204" pitchFamily="34" charset="0"/>
              </a:rPr>
              <a:t>We can convert each 10 ft section of each geophysical properties from well logs to log-spectrograms using Short Time Fourier Transform (STFT) with 5 ft of overlap in order to cover as many facies sequences as possible.</a:t>
            </a:r>
            <a:r>
              <a:rPr lang="en-IN" sz="2000" dirty="0">
                <a:latin typeface="Arial" panose="020B0604020202020204" pitchFamily="34" charset="0"/>
              </a:rPr>
              <a:t> </a:t>
            </a:r>
            <a:r>
              <a:rPr lang="en-US" sz="2000" dirty="0">
                <a:effectLst/>
                <a:latin typeface="Arial" panose="020B0604020202020204" pitchFamily="34" charset="0"/>
              </a:rPr>
              <a:t>The texture-like spectrogram contains distinctive patterns that capture different characteristics of facies as well as the transition between two facies, which becomes discrete. Facies classification with convolutional and bidirectional networks.</a:t>
            </a:r>
            <a:endParaRPr lang="en-IN" sz="2000" dirty="0"/>
          </a:p>
        </p:txBody>
      </p:sp>
      <p:pic>
        <p:nvPicPr>
          <p:cNvPr id="4" name="Picture 3">
            <a:extLst>
              <a:ext uri="{FF2B5EF4-FFF2-40B4-BE49-F238E27FC236}">
                <a16:creationId xmlns:a16="http://schemas.microsoft.com/office/drawing/2014/main" id="{0F8161A2-AB72-4476-BB61-652460717581}"/>
              </a:ext>
            </a:extLst>
          </p:cNvPr>
          <p:cNvPicPr>
            <a:picLocks noChangeAspect="1"/>
          </p:cNvPicPr>
          <p:nvPr/>
        </p:nvPicPr>
        <p:blipFill>
          <a:blip r:embed="rId2"/>
          <a:stretch>
            <a:fillRect/>
          </a:stretch>
        </p:blipFill>
        <p:spPr>
          <a:xfrm>
            <a:off x="419598" y="3000685"/>
            <a:ext cx="3238500" cy="2924175"/>
          </a:xfrm>
          <a:prstGeom prst="rect">
            <a:avLst/>
          </a:prstGeom>
        </p:spPr>
      </p:pic>
      <p:pic>
        <p:nvPicPr>
          <p:cNvPr id="5" name="Picture 4">
            <a:extLst>
              <a:ext uri="{FF2B5EF4-FFF2-40B4-BE49-F238E27FC236}">
                <a16:creationId xmlns:a16="http://schemas.microsoft.com/office/drawing/2014/main" id="{8AFD1834-51AA-468A-8115-7F3CAD5F7AA6}"/>
              </a:ext>
            </a:extLst>
          </p:cNvPr>
          <p:cNvPicPr>
            <a:picLocks noChangeAspect="1"/>
          </p:cNvPicPr>
          <p:nvPr/>
        </p:nvPicPr>
        <p:blipFill>
          <a:blip r:embed="rId3"/>
          <a:stretch>
            <a:fillRect/>
          </a:stretch>
        </p:blipFill>
        <p:spPr>
          <a:xfrm>
            <a:off x="5295404" y="3341928"/>
            <a:ext cx="6477000" cy="2495550"/>
          </a:xfrm>
          <a:prstGeom prst="rect">
            <a:avLst/>
          </a:prstGeom>
        </p:spPr>
      </p:pic>
      <p:sp>
        <p:nvSpPr>
          <p:cNvPr id="6" name="TextBox 5">
            <a:extLst>
              <a:ext uri="{FF2B5EF4-FFF2-40B4-BE49-F238E27FC236}">
                <a16:creationId xmlns:a16="http://schemas.microsoft.com/office/drawing/2014/main" id="{72466962-0380-43FE-A696-A01524D0FFFD}"/>
              </a:ext>
            </a:extLst>
          </p:cNvPr>
          <p:cNvSpPr txBox="1"/>
          <p:nvPr/>
        </p:nvSpPr>
        <p:spPr>
          <a:xfrm>
            <a:off x="172278" y="6211669"/>
            <a:ext cx="11600126" cy="646331"/>
          </a:xfrm>
          <a:prstGeom prst="rect">
            <a:avLst/>
          </a:prstGeom>
          <a:noFill/>
        </p:spPr>
        <p:txBody>
          <a:bodyPr wrap="square" rtlCol="0">
            <a:spAutoFit/>
          </a:bodyPr>
          <a:lstStyle/>
          <a:p>
            <a:r>
              <a:rPr lang="en-IN" dirty="0"/>
              <a:t>https://www.researchgate.net/publication/337403122_FaciesNet_Machine_Learning_Applications_for_Facies_Classification_in_Well_Logs</a:t>
            </a:r>
          </a:p>
        </p:txBody>
      </p:sp>
    </p:spTree>
    <p:extLst>
      <p:ext uri="{BB962C8B-B14F-4D97-AF65-F5344CB8AC3E}">
        <p14:creationId xmlns:p14="http://schemas.microsoft.com/office/powerpoint/2010/main" val="333525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804C-1579-4BD1-8546-176DFE93EA5E}"/>
              </a:ext>
            </a:extLst>
          </p:cNvPr>
          <p:cNvSpPr>
            <a:spLocks noGrp="1"/>
          </p:cNvSpPr>
          <p:nvPr>
            <p:ph type="title"/>
          </p:nvPr>
        </p:nvSpPr>
        <p:spPr>
          <a:xfrm>
            <a:off x="0" y="132370"/>
            <a:ext cx="10515600" cy="1325563"/>
          </a:xfrm>
        </p:spPr>
        <p:txBody>
          <a:bodyPr/>
          <a:lstStyle/>
          <a:p>
            <a:r>
              <a:rPr lang="en-IN" b="1" dirty="0"/>
              <a:t>Description of the Dataset</a:t>
            </a:r>
          </a:p>
        </p:txBody>
      </p:sp>
      <p:sp>
        <p:nvSpPr>
          <p:cNvPr id="3" name="Content Placeholder 2">
            <a:extLst>
              <a:ext uri="{FF2B5EF4-FFF2-40B4-BE49-F238E27FC236}">
                <a16:creationId xmlns:a16="http://schemas.microsoft.com/office/drawing/2014/main" id="{42EEAACF-38D1-4348-A349-5130A5BF8869}"/>
              </a:ext>
            </a:extLst>
          </p:cNvPr>
          <p:cNvSpPr>
            <a:spLocks noGrp="1"/>
          </p:cNvSpPr>
          <p:nvPr>
            <p:ph idx="1"/>
          </p:nvPr>
        </p:nvSpPr>
        <p:spPr>
          <a:xfrm>
            <a:off x="453646" y="1457933"/>
            <a:ext cx="5524500" cy="4853471"/>
          </a:xfrm>
        </p:spPr>
        <p:txBody>
          <a:bodyPr>
            <a:normAutofit/>
          </a:bodyPr>
          <a:lstStyle/>
          <a:p>
            <a:r>
              <a:rPr lang="en-US" dirty="0"/>
              <a:t>The provided training dataset contains well logs, interpreted lithofacies and lithostratigraphy for 98 released wells from offshore Norway. </a:t>
            </a:r>
          </a:p>
          <a:p>
            <a:r>
              <a:rPr lang="en-IN" dirty="0"/>
              <a:t>There are 10 wells in closed test dataset which are used for final scoring. </a:t>
            </a:r>
          </a:p>
          <a:p>
            <a:r>
              <a:rPr lang="en-IN" dirty="0"/>
              <a:t>Many logs are missing, only DEPTH_MD and GR have no </a:t>
            </a:r>
            <a:r>
              <a:rPr lang="en-IN" dirty="0" err="1"/>
              <a:t>NaN</a:t>
            </a:r>
            <a:r>
              <a:rPr lang="en-IN" dirty="0"/>
              <a:t> values.</a:t>
            </a:r>
          </a:p>
        </p:txBody>
      </p:sp>
      <p:pic>
        <p:nvPicPr>
          <p:cNvPr id="6" name="Picture 5">
            <a:extLst>
              <a:ext uri="{FF2B5EF4-FFF2-40B4-BE49-F238E27FC236}">
                <a16:creationId xmlns:a16="http://schemas.microsoft.com/office/drawing/2014/main" id="{F540C30F-8656-4906-9AB7-E866FCD0DBD0}"/>
              </a:ext>
            </a:extLst>
          </p:cNvPr>
          <p:cNvPicPr>
            <a:picLocks noChangeAspect="1"/>
          </p:cNvPicPr>
          <p:nvPr/>
        </p:nvPicPr>
        <p:blipFill>
          <a:blip r:embed="rId2"/>
          <a:stretch>
            <a:fillRect/>
          </a:stretch>
        </p:blipFill>
        <p:spPr>
          <a:xfrm>
            <a:off x="6431792" y="491319"/>
            <a:ext cx="5524500" cy="6059606"/>
          </a:xfrm>
          <a:prstGeom prst="rect">
            <a:avLst/>
          </a:prstGeom>
        </p:spPr>
      </p:pic>
      <p:sp>
        <p:nvSpPr>
          <p:cNvPr id="8" name="TextBox 7">
            <a:extLst>
              <a:ext uri="{FF2B5EF4-FFF2-40B4-BE49-F238E27FC236}">
                <a16:creationId xmlns:a16="http://schemas.microsoft.com/office/drawing/2014/main" id="{C4F1FED4-A321-4479-A76E-C63A3C5C08CA}"/>
              </a:ext>
            </a:extLst>
          </p:cNvPr>
          <p:cNvSpPr txBox="1"/>
          <p:nvPr/>
        </p:nvSpPr>
        <p:spPr>
          <a:xfrm>
            <a:off x="6328606" y="177421"/>
            <a:ext cx="1824667" cy="369332"/>
          </a:xfrm>
          <a:prstGeom prst="rect">
            <a:avLst/>
          </a:prstGeom>
          <a:noFill/>
        </p:spPr>
        <p:txBody>
          <a:bodyPr wrap="none" rtlCol="0">
            <a:spAutoFit/>
          </a:bodyPr>
          <a:lstStyle/>
          <a:p>
            <a:r>
              <a:rPr lang="en-IN" b="1" dirty="0"/>
              <a:t>Provided Dataset</a:t>
            </a:r>
          </a:p>
        </p:txBody>
      </p:sp>
    </p:spTree>
    <p:extLst>
      <p:ext uri="{BB962C8B-B14F-4D97-AF65-F5344CB8AC3E}">
        <p14:creationId xmlns:p14="http://schemas.microsoft.com/office/powerpoint/2010/main" val="666057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46BE6-8A7C-44F1-94F7-514B38197234}"/>
              </a:ext>
            </a:extLst>
          </p:cNvPr>
          <p:cNvSpPr>
            <a:spLocks noGrp="1"/>
          </p:cNvSpPr>
          <p:nvPr>
            <p:ph type="title"/>
          </p:nvPr>
        </p:nvSpPr>
        <p:spPr/>
        <p:txBody>
          <a:bodyPr/>
          <a:lstStyle/>
          <a:p>
            <a:r>
              <a:rPr lang="en-IN" b="1" dirty="0"/>
              <a:t>Description of the Dataset</a:t>
            </a:r>
            <a:endParaRPr lang="en-IN" dirty="0"/>
          </a:p>
        </p:txBody>
      </p:sp>
      <p:pic>
        <p:nvPicPr>
          <p:cNvPr id="4" name="Content Placeholder 3">
            <a:extLst>
              <a:ext uri="{FF2B5EF4-FFF2-40B4-BE49-F238E27FC236}">
                <a16:creationId xmlns:a16="http://schemas.microsoft.com/office/drawing/2014/main" id="{89A0CD0E-3FD4-4921-8E42-90CA64704CE1}"/>
              </a:ext>
            </a:extLst>
          </p:cNvPr>
          <p:cNvPicPr>
            <a:picLocks noGrp="1" noChangeAspect="1"/>
          </p:cNvPicPr>
          <p:nvPr>
            <p:ph idx="1"/>
          </p:nvPr>
        </p:nvPicPr>
        <p:blipFill>
          <a:blip r:embed="rId2"/>
          <a:stretch>
            <a:fillRect/>
          </a:stretch>
        </p:blipFill>
        <p:spPr>
          <a:xfrm>
            <a:off x="838200" y="1573833"/>
            <a:ext cx="5580903" cy="4351338"/>
          </a:xfrm>
          <a:prstGeom prst="rect">
            <a:avLst/>
          </a:prstGeom>
        </p:spPr>
      </p:pic>
      <p:sp>
        <p:nvSpPr>
          <p:cNvPr id="5" name="TextBox 4">
            <a:extLst>
              <a:ext uri="{FF2B5EF4-FFF2-40B4-BE49-F238E27FC236}">
                <a16:creationId xmlns:a16="http://schemas.microsoft.com/office/drawing/2014/main" id="{804B1948-1DCC-493F-9246-D88C69348E2F}"/>
              </a:ext>
            </a:extLst>
          </p:cNvPr>
          <p:cNvSpPr txBox="1"/>
          <p:nvPr/>
        </p:nvSpPr>
        <p:spPr>
          <a:xfrm>
            <a:off x="609600" y="5925171"/>
            <a:ext cx="5580902" cy="646331"/>
          </a:xfrm>
          <a:prstGeom prst="rect">
            <a:avLst/>
          </a:prstGeom>
          <a:noFill/>
        </p:spPr>
        <p:txBody>
          <a:bodyPr wrap="square" rtlCol="0">
            <a:spAutoFit/>
          </a:bodyPr>
          <a:lstStyle/>
          <a:p>
            <a:pPr algn="ctr"/>
            <a:r>
              <a:rPr lang="en-IN" dirty="0"/>
              <a:t>Location of Wells based on the </a:t>
            </a:r>
            <a:r>
              <a:rPr lang="en-IN" dirty="0" err="1"/>
              <a:t>lat</a:t>
            </a:r>
            <a:r>
              <a:rPr lang="en-IN" dirty="0"/>
              <a:t> and long data from NPD </a:t>
            </a:r>
            <a:r>
              <a:rPr lang="en-IN" dirty="0" err="1"/>
              <a:t>Factpages</a:t>
            </a:r>
            <a:endParaRPr lang="en-IN" dirty="0"/>
          </a:p>
        </p:txBody>
      </p:sp>
      <p:sp>
        <p:nvSpPr>
          <p:cNvPr id="6" name="TextBox 5">
            <a:extLst>
              <a:ext uri="{FF2B5EF4-FFF2-40B4-BE49-F238E27FC236}">
                <a16:creationId xmlns:a16="http://schemas.microsoft.com/office/drawing/2014/main" id="{2456D8E8-3947-400F-B91A-AB36DA953349}"/>
              </a:ext>
            </a:extLst>
          </p:cNvPr>
          <p:cNvSpPr txBox="1"/>
          <p:nvPr/>
        </p:nvSpPr>
        <p:spPr>
          <a:xfrm>
            <a:off x="6807442" y="1337481"/>
            <a:ext cx="5174456" cy="1754326"/>
          </a:xfrm>
          <a:prstGeom prst="rect">
            <a:avLst/>
          </a:prstGeom>
          <a:noFill/>
        </p:spPr>
        <p:txBody>
          <a:bodyPr wrap="square" rtlCol="0">
            <a:spAutoFit/>
          </a:bodyPr>
          <a:lstStyle/>
          <a:p>
            <a:r>
              <a:rPr lang="en-US" b="1" u="sng" dirty="0"/>
              <a:t>Target Lithology Labels</a:t>
            </a:r>
          </a:p>
          <a:p>
            <a:endParaRPr lang="en-US" dirty="0"/>
          </a:p>
          <a:p>
            <a:pPr algn="just"/>
            <a:r>
              <a:rPr lang="en-US" dirty="0"/>
              <a:t>1. Sandstone   2. Sandstone/Shale  3. Shale</a:t>
            </a:r>
          </a:p>
          <a:p>
            <a:pPr algn="just"/>
            <a:r>
              <a:rPr lang="en-US" dirty="0"/>
              <a:t>4. Marl             5. Dolomite                6. Limestone</a:t>
            </a:r>
          </a:p>
          <a:p>
            <a:pPr algn="just"/>
            <a:r>
              <a:rPr lang="en-US" dirty="0"/>
              <a:t>7. Chalk            8. Halite                      9. Anhydrite</a:t>
            </a:r>
          </a:p>
          <a:p>
            <a:pPr algn="just"/>
            <a:r>
              <a:rPr lang="en-US" dirty="0"/>
              <a:t>10. Tuff             11. Coal                      12. Basement</a:t>
            </a:r>
          </a:p>
        </p:txBody>
      </p:sp>
      <p:pic>
        <p:nvPicPr>
          <p:cNvPr id="3074" name="Picture 2">
            <a:extLst>
              <a:ext uri="{FF2B5EF4-FFF2-40B4-BE49-F238E27FC236}">
                <a16:creationId xmlns:a16="http://schemas.microsoft.com/office/drawing/2014/main" id="{5F4C8C2C-6915-4F08-8E8A-71B614D5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003" y="3103117"/>
            <a:ext cx="6190895" cy="31452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ACB26C-A42E-4CF3-A095-0105A548ABD0}"/>
              </a:ext>
            </a:extLst>
          </p:cNvPr>
          <p:cNvSpPr txBox="1"/>
          <p:nvPr/>
        </p:nvSpPr>
        <p:spPr>
          <a:xfrm>
            <a:off x="7650813" y="6147379"/>
            <a:ext cx="5791396" cy="369332"/>
          </a:xfrm>
          <a:prstGeom prst="rect">
            <a:avLst/>
          </a:prstGeom>
          <a:noFill/>
        </p:spPr>
        <p:txBody>
          <a:bodyPr wrap="square" rtlCol="0">
            <a:spAutoFit/>
          </a:bodyPr>
          <a:lstStyle/>
          <a:p>
            <a:r>
              <a:rPr lang="en-IN" dirty="0"/>
              <a:t>Target Label Distribution</a:t>
            </a:r>
          </a:p>
        </p:txBody>
      </p:sp>
    </p:spTree>
    <p:extLst>
      <p:ext uri="{BB962C8B-B14F-4D97-AF65-F5344CB8AC3E}">
        <p14:creationId xmlns:p14="http://schemas.microsoft.com/office/powerpoint/2010/main" val="3904971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3802-F7C2-4A35-B708-517CED720D06}"/>
              </a:ext>
            </a:extLst>
          </p:cNvPr>
          <p:cNvSpPr>
            <a:spLocks noGrp="1"/>
          </p:cNvSpPr>
          <p:nvPr>
            <p:ph type="title"/>
          </p:nvPr>
        </p:nvSpPr>
        <p:spPr>
          <a:xfrm>
            <a:off x="0" y="365125"/>
            <a:ext cx="10515600" cy="1325563"/>
          </a:xfrm>
        </p:spPr>
        <p:txBody>
          <a:bodyPr/>
          <a:lstStyle/>
          <a:p>
            <a:r>
              <a:rPr lang="en-IN" b="1" dirty="0"/>
              <a:t>Broader Strategy</a:t>
            </a:r>
          </a:p>
        </p:txBody>
      </p:sp>
      <p:sp>
        <p:nvSpPr>
          <p:cNvPr id="3" name="Content Placeholder 2">
            <a:extLst>
              <a:ext uri="{FF2B5EF4-FFF2-40B4-BE49-F238E27FC236}">
                <a16:creationId xmlns:a16="http://schemas.microsoft.com/office/drawing/2014/main" id="{D8C77818-AD76-42EB-BBF8-B0D19AF26053}"/>
              </a:ext>
            </a:extLst>
          </p:cNvPr>
          <p:cNvSpPr>
            <a:spLocks noGrp="1"/>
          </p:cNvSpPr>
          <p:nvPr>
            <p:ph idx="1"/>
          </p:nvPr>
        </p:nvSpPr>
        <p:spPr>
          <a:xfrm>
            <a:off x="0" y="1690688"/>
            <a:ext cx="11009243" cy="4486275"/>
          </a:xfrm>
        </p:spPr>
        <p:txBody>
          <a:bodyPr>
            <a:normAutofit fontScale="92500" lnSpcReduction="10000"/>
          </a:bodyPr>
          <a:lstStyle/>
          <a:p>
            <a:pPr marL="514350" indent="-514350">
              <a:buFont typeface="+mj-lt"/>
              <a:buAutoNum type="arabicPeriod"/>
            </a:pPr>
            <a:r>
              <a:rPr lang="en-IN" dirty="0"/>
              <a:t>Clustering Based on Spatial Location</a:t>
            </a:r>
          </a:p>
          <a:p>
            <a:pPr marL="514350" indent="-514350">
              <a:buFont typeface="+mj-lt"/>
              <a:buAutoNum type="arabicPeriod"/>
            </a:pPr>
            <a:r>
              <a:rPr lang="en-IN" dirty="0"/>
              <a:t>Missing Data Flags</a:t>
            </a:r>
          </a:p>
          <a:p>
            <a:pPr marL="514350" indent="-514350">
              <a:buFont typeface="+mj-lt"/>
              <a:buAutoNum type="arabicPeriod"/>
            </a:pPr>
            <a:r>
              <a:rPr lang="en-IN" dirty="0"/>
              <a:t>Interpolated Zone Flags</a:t>
            </a:r>
          </a:p>
          <a:p>
            <a:pPr marL="514350" indent="-514350">
              <a:buFont typeface="+mj-lt"/>
              <a:buAutoNum type="arabicPeriod"/>
            </a:pPr>
            <a:r>
              <a:rPr lang="en-IN" dirty="0"/>
              <a:t>Despiking most of the logs</a:t>
            </a:r>
          </a:p>
          <a:p>
            <a:pPr marL="514350" indent="-514350">
              <a:buFont typeface="+mj-lt"/>
              <a:buAutoNum type="arabicPeriod"/>
            </a:pPr>
            <a:r>
              <a:rPr lang="en-IN" dirty="0"/>
              <a:t>Flagging Bad Holes</a:t>
            </a:r>
          </a:p>
          <a:p>
            <a:pPr marL="514350" indent="-514350">
              <a:buFont typeface="+mj-lt"/>
              <a:buAutoNum type="arabicPeriod"/>
            </a:pPr>
            <a:r>
              <a:rPr lang="en-IN" dirty="0"/>
              <a:t>Train and fill the flagged zones</a:t>
            </a:r>
          </a:p>
          <a:p>
            <a:pPr marL="514350" indent="-514350">
              <a:buFont typeface="+mj-lt"/>
              <a:buAutoNum type="arabicPeriod"/>
            </a:pPr>
            <a:r>
              <a:rPr lang="en-IN" dirty="0"/>
              <a:t>Outlier Analysis</a:t>
            </a:r>
          </a:p>
          <a:p>
            <a:pPr marL="514350" indent="-514350">
              <a:buFont typeface="+mj-lt"/>
              <a:buAutoNum type="arabicPeriod"/>
            </a:pPr>
            <a:r>
              <a:rPr lang="en-IN" dirty="0"/>
              <a:t>Feature Engineering</a:t>
            </a:r>
          </a:p>
          <a:p>
            <a:pPr marL="514350" indent="-514350">
              <a:buFont typeface="+mj-lt"/>
              <a:buAutoNum type="arabicPeriod"/>
            </a:pPr>
            <a:r>
              <a:rPr lang="en-IN" dirty="0"/>
              <a:t>Dimensionality Reduction</a:t>
            </a:r>
          </a:p>
          <a:p>
            <a:pPr marL="514350" indent="-514350">
              <a:buFont typeface="+mj-lt"/>
              <a:buAutoNum type="arabicPeriod"/>
            </a:pPr>
            <a:r>
              <a:rPr lang="en-IN" dirty="0"/>
              <a:t>Final Lithology Classification</a:t>
            </a:r>
          </a:p>
          <a:p>
            <a:pPr marL="514350" indent="-514350">
              <a:buAutoNum type="arabicPeriod"/>
            </a:pPr>
            <a:endParaRPr lang="en-IN" dirty="0"/>
          </a:p>
        </p:txBody>
      </p:sp>
    </p:spTree>
    <p:extLst>
      <p:ext uri="{BB962C8B-B14F-4D97-AF65-F5344CB8AC3E}">
        <p14:creationId xmlns:p14="http://schemas.microsoft.com/office/powerpoint/2010/main" val="3509875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36DBF-C5F3-4CF4-9A39-2B0815575E3A}"/>
              </a:ext>
            </a:extLst>
          </p:cNvPr>
          <p:cNvSpPr>
            <a:spLocks noGrp="1"/>
          </p:cNvSpPr>
          <p:nvPr>
            <p:ph type="title"/>
          </p:nvPr>
        </p:nvSpPr>
        <p:spPr>
          <a:xfrm>
            <a:off x="266700" y="364490"/>
            <a:ext cx="10515600" cy="1325563"/>
          </a:xfrm>
        </p:spPr>
        <p:txBody>
          <a:bodyPr/>
          <a:lstStyle/>
          <a:p>
            <a:r>
              <a:rPr lang="en-IN" b="1" dirty="0"/>
              <a:t>Clustering Based on Spatial Location</a:t>
            </a:r>
          </a:p>
        </p:txBody>
      </p:sp>
      <p:pic>
        <p:nvPicPr>
          <p:cNvPr id="5122" name="Picture 2">
            <a:extLst>
              <a:ext uri="{FF2B5EF4-FFF2-40B4-BE49-F238E27FC236}">
                <a16:creationId xmlns:a16="http://schemas.microsoft.com/office/drawing/2014/main" id="{DD639337-C10E-4AAF-A603-CE4019B329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8757" y="1851660"/>
            <a:ext cx="4794369" cy="4641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399B92-65E3-435C-8236-BC13035B4E32}"/>
              </a:ext>
            </a:extLst>
          </p:cNvPr>
          <p:cNvSpPr txBox="1"/>
          <p:nvPr/>
        </p:nvSpPr>
        <p:spPr>
          <a:xfrm>
            <a:off x="5875020" y="1690053"/>
            <a:ext cx="5778223" cy="4801314"/>
          </a:xfrm>
          <a:prstGeom prst="rect">
            <a:avLst/>
          </a:prstGeom>
          <a:noFill/>
        </p:spPr>
        <p:txBody>
          <a:bodyPr wrap="square" rtlCol="0">
            <a:spAutoFit/>
          </a:bodyPr>
          <a:lstStyle/>
          <a:p>
            <a:r>
              <a:rPr lang="en-US" dirty="0"/>
              <a:t>Wells that are closer together might have properties that are more correlated with each other, and this could be a useful fact to exploit when building machine learning models to predict log curves and lithofacies. </a:t>
            </a:r>
          </a:p>
          <a:p>
            <a:endParaRPr lang="en-US" dirty="0"/>
          </a:p>
          <a:p>
            <a:r>
              <a:rPr lang="en-US" dirty="0"/>
              <a:t>There are three clusters of points in the contest data. Two northern clusters and an elongated one to the south. Each cluster has at least a couple of test wells and hidden test wells. A clustering algorithm, Gaussian Mixture Models is used to assign a spatial cluster ID  that might be a useful feature for machine learning.</a:t>
            </a:r>
          </a:p>
          <a:p>
            <a:endParaRPr lang="en-US" dirty="0"/>
          </a:p>
          <a:p>
            <a:r>
              <a:rPr lang="en-US" b="1" dirty="0"/>
              <a:t>Features added</a:t>
            </a:r>
          </a:p>
          <a:p>
            <a:pPr marL="285750" indent="-285750">
              <a:buFont typeface="Arial" panose="020B0604020202020204" pitchFamily="34" charset="0"/>
              <a:buChar char="•"/>
            </a:pPr>
            <a:r>
              <a:rPr lang="en-US" dirty="0" err="1"/>
              <a:t>Plot_size</a:t>
            </a:r>
            <a:endParaRPr lang="en-US" dirty="0"/>
          </a:p>
          <a:p>
            <a:pPr marL="285750" indent="-285750">
              <a:buFont typeface="Arial" panose="020B0604020202020204" pitchFamily="34" charset="0"/>
              <a:buChar char="•"/>
            </a:pPr>
            <a:r>
              <a:rPr lang="en-US" dirty="0"/>
              <a:t>Cluster1_prob</a:t>
            </a:r>
          </a:p>
          <a:p>
            <a:pPr marL="285750" indent="-285750">
              <a:buFont typeface="Arial" panose="020B0604020202020204" pitchFamily="34" charset="0"/>
              <a:buChar char="•"/>
            </a:pPr>
            <a:r>
              <a:rPr lang="en-US" dirty="0"/>
              <a:t>Cluster2_prob</a:t>
            </a:r>
          </a:p>
          <a:p>
            <a:pPr marL="285750" indent="-285750">
              <a:buFont typeface="Arial" panose="020B0604020202020204" pitchFamily="34" charset="0"/>
              <a:buChar char="•"/>
            </a:pPr>
            <a:r>
              <a:rPr lang="en-US" dirty="0"/>
              <a:t>Cluster3_prob</a:t>
            </a:r>
            <a:endParaRPr lang="en-IN" dirty="0"/>
          </a:p>
        </p:txBody>
      </p:sp>
    </p:spTree>
    <p:extLst>
      <p:ext uri="{BB962C8B-B14F-4D97-AF65-F5344CB8AC3E}">
        <p14:creationId xmlns:p14="http://schemas.microsoft.com/office/powerpoint/2010/main" val="64112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41D61-8C64-4534-ABBC-FF855BA34C81}"/>
              </a:ext>
            </a:extLst>
          </p:cNvPr>
          <p:cNvSpPr>
            <a:spLocks noGrp="1"/>
          </p:cNvSpPr>
          <p:nvPr>
            <p:ph type="title"/>
          </p:nvPr>
        </p:nvSpPr>
        <p:spPr>
          <a:xfrm>
            <a:off x="0" y="0"/>
            <a:ext cx="10515600" cy="1325563"/>
          </a:xfrm>
        </p:spPr>
        <p:txBody>
          <a:bodyPr/>
          <a:lstStyle/>
          <a:p>
            <a:r>
              <a:rPr lang="en-IN" b="1" dirty="0"/>
              <a:t>Missing Data Flag</a:t>
            </a:r>
          </a:p>
        </p:txBody>
      </p:sp>
      <p:pic>
        <p:nvPicPr>
          <p:cNvPr id="5122" name="Picture 2">
            <a:extLst>
              <a:ext uri="{FF2B5EF4-FFF2-40B4-BE49-F238E27FC236}">
                <a16:creationId xmlns:a16="http://schemas.microsoft.com/office/drawing/2014/main" id="{AAE0BD42-0F9E-4D5C-9520-8D1E5B9EAD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1548" y="954158"/>
            <a:ext cx="8600661" cy="56579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205A4D-D92B-4354-B030-938625C8BD06}"/>
              </a:ext>
            </a:extLst>
          </p:cNvPr>
          <p:cNvSpPr txBox="1"/>
          <p:nvPr/>
        </p:nvSpPr>
        <p:spPr>
          <a:xfrm>
            <a:off x="8892209" y="1325563"/>
            <a:ext cx="3299791" cy="923330"/>
          </a:xfrm>
          <a:prstGeom prst="rect">
            <a:avLst/>
          </a:prstGeom>
          <a:noFill/>
        </p:spPr>
        <p:txBody>
          <a:bodyPr wrap="square" rtlCol="0">
            <a:spAutoFit/>
          </a:bodyPr>
          <a:lstStyle/>
          <a:p>
            <a:r>
              <a:rPr lang="en-US" b="1" dirty="0"/>
              <a:t>Visual summary plot of the dataset completion, log by log (all wells together)</a:t>
            </a:r>
            <a:endParaRPr lang="en-IN" dirty="0"/>
          </a:p>
        </p:txBody>
      </p:sp>
    </p:spTree>
    <p:extLst>
      <p:ext uri="{BB962C8B-B14F-4D97-AF65-F5344CB8AC3E}">
        <p14:creationId xmlns:p14="http://schemas.microsoft.com/office/powerpoint/2010/main" val="307026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4F95-D231-41CD-9379-1504330218CA}"/>
              </a:ext>
            </a:extLst>
          </p:cNvPr>
          <p:cNvSpPr>
            <a:spLocks noGrp="1"/>
          </p:cNvSpPr>
          <p:nvPr>
            <p:ph type="title"/>
          </p:nvPr>
        </p:nvSpPr>
        <p:spPr>
          <a:xfrm>
            <a:off x="24848" y="18255"/>
            <a:ext cx="10515600" cy="1325563"/>
          </a:xfrm>
        </p:spPr>
        <p:txBody>
          <a:bodyPr/>
          <a:lstStyle/>
          <a:p>
            <a:r>
              <a:rPr lang="en-IN" b="1" dirty="0"/>
              <a:t>Missing Data Flag</a:t>
            </a:r>
          </a:p>
        </p:txBody>
      </p:sp>
      <p:sp>
        <p:nvSpPr>
          <p:cNvPr id="3" name="Content Placeholder 2">
            <a:extLst>
              <a:ext uri="{FF2B5EF4-FFF2-40B4-BE49-F238E27FC236}">
                <a16:creationId xmlns:a16="http://schemas.microsoft.com/office/drawing/2014/main" id="{8570DBA0-7A3D-47DF-B24D-327CCA6170DC}"/>
              </a:ext>
            </a:extLst>
          </p:cNvPr>
          <p:cNvSpPr>
            <a:spLocks noGrp="1"/>
          </p:cNvSpPr>
          <p:nvPr>
            <p:ph idx="1"/>
          </p:nvPr>
        </p:nvSpPr>
        <p:spPr>
          <a:xfrm>
            <a:off x="9727096" y="1417983"/>
            <a:ext cx="2173356" cy="4758980"/>
          </a:xfrm>
        </p:spPr>
        <p:txBody>
          <a:bodyPr>
            <a:normAutofit/>
          </a:bodyPr>
          <a:lstStyle/>
          <a:p>
            <a:pPr marL="0" indent="0">
              <a:buNone/>
            </a:pPr>
            <a:r>
              <a:rPr lang="en-US" sz="1800" b="1" dirty="0"/>
              <a:t>To explore in more depth for the data completion, I have used a </a:t>
            </a:r>
            <a:r>
              <a:rPr lang="en-US" sz="1800" b="1" dirty="0" err="1"/>
              <a:t>missingno</a:t>
            </a:r>
            <a:r>
              <a:rPr lang="en-US" sz="1800" b="1" dirty="0"/>
              <a:t> 's dendrogram plot.</a:t>
            </a:r>
            <a:endParaRPr lang="en-IN" sz="1800" dirty="0"/>
          </a:p>
        </p:txBody>
      </p:sp>
      <p:pic>
        <p:nvPicPr>
          <p:cNvPr id="1028" name="Picture 4">
            <a:extLst>
              <a:ext uri="{FF2B5EF4-FFF2-40B4-BE49-F238E27FC236}">
                <a16:creationId xmlns:a16="http://schemas.microsoft.com/office/drawing/2014/main" id="{00E89918-6555-45A4-BF68-ECF29D9135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70" y="1169366"/>
            <a:ext cx="8666922" cy="39459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4948F4-6AD3-4214-940B-75467816F170}"/>
              </a:ext>
            </a:extLst>
          </p:cNvPr>
          <p:cNvSpPr txBox="1"/>
          <p:nvPr/>
        </p:nvSpPr>
        <p:spPr>
          <a:xfrm>
            <a:off x="198783" y="5234609"/>
            <a:ext cx="11595652" cy="1477328"/>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Interpreting the dendrogram in a top-down fashion, I will predict missing values in a sequential fashion rather than for all logs at once. For example, looking at the largest cluster on the left, and starting from top right, I have used GR to first predict missing values in RDEP, then both to predict missing values in RMED, then DTC. Then add CALI and used all logs completed so far to predict RHOB, and so 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92472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49467-CB0F-409F-A6A8-9454A7B65284}"/>
              </a:ext>
            </a:extLst>
          </p:cNvPr>
          <p:cNvSpPr>
            <a:spLocks noGrp="1"/>
          </p:cNvSpPr>
          <p:nvPr>
            <p:ph type="title"/>
          </p:nvPr>
        </p:nvSpPr>
        <p:spPr>
          <a:xfrm>
            <a:off x="149086" y="198437"/>
            <a:ext cx="10515600" cy="1325563"/>
          </a:xfrm>
        </p:spPr>
        <p:txBody>
          <a:bodyPr/>
          <a:lstStyle/>
          <a:p>
            <a:r>
              <a:rPr lang="en-IN" b="1" dirty="0"/>
              <a:t>Interpolated Zone Flags</a:t>
            </a:r>
          </a:p>
        </p:txBody>
      </p:sp>
      <p:sp>
        <p:nvSpPr>
          <p:cNvPr id="3" name="Content Placeholder 2">
            <a:extLst>
              <a:ext uri="{FF2B5EF4-FFF2-40B4-BE49-F238E27FC236}">
                <a16:creationId xmlns:a16="http://schemas.microsoft.com/office/drawing/2014/main" id="{50A946DB-1F2E-45CE-AA18-EB440014DC8A}"/>
              </a:ext>
            </a:extLst>
          </p:cNvPr>
          <p:cNvSpPr>
            <a:spLocks noGrp="1"/>
          </p:cNvSpPr>
          <p:nvPr>
            <p:ph idx="1"/>
          </p:nvPr>
        </p:nvSpPr>
        <p:spPr>
          <a:xfrm>
            <a:off x="168966" y="1375085"/>
            <a:ext cx="11873948" cy="344557"/>
          </a:xfrm>
        </p:spPr>
        <p:txBody>
          <a:bodyPr>
            <a:normAutofit/>
          </a:bodyPr>
          <a:lstStyle/>
          <a:p>
            <a:pPr marL="0" indent="0">
              <a:buNone/>
            </a:pPr>
            <a:r>
              <a:rPr lang="en-US" sz="1800" dirty="0"/>
              <a:t>To identify erroneous data that have exact same log value which occurs many times below each other (interpolated data).</a:t>
            </a:r>
            <a:endParaRPr lang="en-IN" sz="1800" dirty="0"/>
          </a:p>
        </p:txBody>
      </p:sp>
      <p:pic>
        <p:nvPicPr>
          <p:cNvPr id="2050" name="Picture 2">
            <a:extLst>
              <a:ext uri="{FF2B5EF4-FFF2-40B4-BE49-F238E27FC236}">
                <a16:creationId xmlns:a16="http://schemas.microsoft.com/office/drawing/2014/main" id="{0FC6D4B7-767D-4B17-8BFD-803AC2C83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52" y="1915285"/>
            <a:ext cx="8097078" cy="47442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002704-464B-495A-AC32-AFB603C93D4E}"/>
              </a:ext>
            </a:extLst>
          </p:cNvPr>
          <p:cNvSpPr txBox="1"/>
          <p:nvPr/>
        </p:nvSpPr>
        <p:spPr>
          <a:xfrm>
            <a:off x="8464827" y="2186608"/>
            <a:ext cx="3578087" cy="2153731"/>
          </a:xfrm>
          <a:prstGeom prst="rect">
            <a:avLst/>
          </a:prstGeom>
          <a:noFill/>
        </p:spPr>
        <p:txBody>
          <a:bodyPr wrap="square" rtlCol="0">
            <a:spAutoFit/>
          </a:bodyPr>
          <a:lstStyle/>
          <a:p>
            <a:pPr lvl="0">
              <a:lnSpc>
                <a:spcPct val="107000"/>
              </a:lnSpc>
              <a:spcAft>
                <a:spcPts val="800"/>
              </a:spcAft>
            </a:pPr>
            <a:r>
              <a:rPr lang="en-IN" sz="1800" b="1" dirty="0">
                <a:effectLst/>
                <a:latin typeface="Calibri" panose="020F0502020204030204" pitchFamily="34" charset="0"/>
                <a:ea typeface="Times New Roman" panose="02020603050405020304" pitchFamily="18" charset="0"/>
                <a:cs typeface="Calibri" panose="020F0502020204030204" pitchFamily="34" charset="0"/>
              </a:rPr>
              <a:t>Continuous dots with a specific trend in the cross plot (log features with lithology) indicates that data is interpolated and the logs which show this trend are treated to find real values by finding their gradient</a:t>
            </a:r>
            <a:r>
              <a:rPr lang="en-IN" sz="1800" dirty="0">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8421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4115</TotalTime>
  <Words>2067</Words>
  <Application>Microsoft Office PowerPoint</Application>
  <PresentationFormat>Widescreen</PresentationFormat>
  <Paragraphs>178</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AdvP6975</vt:lpstr>
      <vt:lpstr>Arial</vt:lpstr>
      <vt:lpstr>Calibri</vt:lpstr>
      <vt:lpstr>Calibri Light</vt:lpstr>
      <vt:lpstr>Courier New</vt:lpstr>
      <vt:lpstr>Office Theme</vt:lpstr>
      <vt:lpstr>Force 2020 Facies Classification</vt:lpstr>
      <vt:lpstr>Problem Statement</vt:lpstr>
      <vt:lpstr>Description of the Dataset</vt:lpstr>
      <vt:lpstr>Description of the Dataset</vt:lpstr>
      <vt:lpstr>Broader Strategy</vt:lpstr>
      <vt:lpstr>Clustering Based on Spatial Location</vt:lpstr>
      <vt:lpstr>Missing Data Flag</vt:lpstr>
      <vt:lpstr>Missing Data Flag</vt:lpstr>
      <vt:lpstr>Interpolated Zone Flags</vt:lpstr>
      <vt:lpstr>Despiking most of the logs</vt:lpstr>
      <vt:lpstr>Despiking most of the logs</vt:lpstr>
      <vt:lpstr>PowerPoint Presentation</vt:lpstr>
      <vt:lpstr>Flagging Bad Holes</vt:lpstr>
      <vt:lpstr>Train and fill the above-flagged zones (using Regression Models) </vt:lpstr>
      <vt:lpstr>Outlier Analysis</vt:lpstr>
      <vt:lpstr>PowerPoint Presentation</vt:lpstr>
      <vt:lpstr>Feature Engineering</vt:lpstr>
      <vt:lpstr>Dimensionality Reduction</vt:lpstr>
      <vt:lpstr>Scoring Function</vt:lpstr>
      <vt:lpstr>Final Lithology Classification</vt:lpstr>
      <vt:lpstr>Classification Result</vt:lpstr>
      <vt:lpstr>Towards a global model</vt:lpstr>
      <vt:lpstr>PowerPoint Presentation</vt:lpstr>
      <vt:lpstr>More things in pipeline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Force 2020 Facies Classification</dc:title>
  <dc:creator>Nilesh Singhal</dc:creator>
  <cp:lastModifiedBy>Nilesh Singhal</cp:lastModifiedBy>
  <cp:revision>110</cp:revision>
  <dcterms:created xsi:type="dcterms:W3CDTF">2020-11-29T10:16:13Z</dcterms:created>
  <dcterms:modified xsi:type="dcterms:W3CDTF">2020-12-07T04:24:14Z</dcterms:modified>
</cp:coreProperties>
</file>